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5" r:id="rId7"/>
    <p:sldId id="266" r:id="rId8"/>
    <p:sldId id="268" r:id="rId9"/>
    <p:sldId id="269" r:id="rId10"/>
    <p:sldId id="274" r:id="rId11"/>
    <p:sldId id="275" r:id="rId12"/>
    <p:sldId id="277" r:id="rId13"/>
    <p:sldId id="278" r:id="rId14"/>
    <p:sldId id="280" r:id="rId15"/>
    <p:sldId id="279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EA2"/>
    <a:srgbClr val="FF0066"/>
    <a:srgbClr val="000099"/>
    <a:srgbClr val="660066"/>
    <a:srgbClr val="422C16"/>
    <a:srgbClr val="0C788E"/>
    <a:srgbClr val="025198"/>
    <a:srgbClr val="1C1C1C"/>
    <a:srgbClr val="000058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5" autoAdjust="0"/>
    <p:restoredTop sz="94652" autoAdjust="0"/>
  </p:normalViewPr>
  <p:slideViewPr>
    <p:cSldViewPr>
      <p:cViewPr varScale="1">
        <p:scale>
          <a:sx n="68" d="100"/>
          <a:sy n="68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FD146-D28D-403B-825C-FFB0BC0BDD5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7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8675F-76D3-4D08-8091-2997AD86C48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79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EFAAB6-9E0C-4569-804A-F70152B33B6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95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9D11F-5148-4C5E-89FE-8B94949910B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35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E6C86-8681-4685-9AF2-A38643E46C4A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801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F2ADF-678B-437F-926F-065476FA58C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87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A99D6-52DB-458F-A104-997A496FDD0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100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38AC8-FA2E-4565-8431-DCE9F28F2F5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52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06929-C73A-4866-AED6-2A8E4A584C9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6753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7B225-8477-4C60-BBC8-E12679F4769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55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BBC48-D27A-4016-B24C-56B9EBB45116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79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DB6679-F252-4B43-B40E-D32F1A131E9F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6.png"/><Relationship Id="rId7" Type="http://schemas.openxmlformats.org/officeDocument/2006/relationships/slide" Target="slide1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9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1.gif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2.gif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30.png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0045" y="273422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5400" b="1" cap="all" spc="0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008" y="1412776"/>
            <a:ext cx="9036496" cy="5175194"/>
            <a:chOff x="72008" y="1412776"/>
            <a:chExt cx="9036496" cy="5175194"/>
          </a:xfrm>
        </p:grpSpPr>
        <p:pic>
          <p:nvPicPr>
            <p:cNvPr id="6" name="Picture 4" descr="Frames PPT 0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" y="1412776"/>
              <a:ext cx="9036496" cy="5175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29815" y="1772816"/>
              <a:ext cx="792088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xOz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bất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kỳ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tia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Oy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xOz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So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sánh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:                  </a:t>
              </a:r>
              <a:r>
                <a:rPr lang="en-US" sz="4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855641"/>
              </p:ext>
            </p:extLst>
          </p:nvPr>
        </p:nvGraphicFramePr>
        <p:xfrm>
          <a:off x="3059832" y="4781697"/>
          <a:ext cx="2055515" cy="755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4" imgW="698400" imgH="253800" progId="Equation.DSMT4">
                  <p:embed/>
                </p:oleObj>
              </mc:Choice>
              <mc:Fallback>
                <p:oleObj name="Equation" r:id="rId4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781697"/>
                        <a:ext cx="2055515" cy="755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974774"/>
              </p:ext>
            </p:extLst>
          </p:nvPr>
        </p:nvGraphicFramePr>
        <p:xfrm>
          <a:off x="5890707" y="4781697"/>
          <a:ext cx="8604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6" imgW="291960" imgH="228600" progId="Equation.DSMT4">
                  <p:embed/>
                </p:oleObj>
              </mc:Choice>
              <mc:Fallback>
                <p:oleObj name="Equation" r:id="rId6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0707" y="4781697"/>
                        <a:ext cx="8604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7"/>
              <p:cNvSpPr>
                <a:spLocks noChangeArrowheads="1"/>
              </p:cNvSpPr>
              <p:nvPr/>
            </p:nvSpPr>
            <p:spPr bwMode="auto">
              <a:xfrm>
                <a:off x="179512" y="1027189"/>
                <a:ext cx="8856984" cy="18273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ts val="0"/>
                  </a:spcBef>
                </a:pPr>
                <a:r>
                  <a:rPr lang="en-US" sz="2600" b="1" u="sng" dirty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Bài </a:t>
                </a:r>
                <a:r>
                  <a:rPr lang="en-US" sz="2600" b="1" u="sng" dirty="0" err="1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600" b="1" u="sng" dirty="0">
                    <a:solidFill>
                      <a:srgbClr val="660066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: (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18 SGK - 82)</a:t>
                </a:r>
              </a:p>
              <a:p>
                <a:pPr marL="342900" indent="-342900">
                  <a:spcBef>
                    <a:spcPts val="0"/>
                  </a:spcBef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OA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OB, OC,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𝐵𝑂𝐴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45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𝐴𝑂𝐶</m:t>
                        </m:r>
                      </m:e>
                    </m:acc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32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sz="26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𝐵𝑂𝐶</m:t>
                        </m:r>
                      </m:e>
                    </m:acc>
                  </m:oMath>
                </a14:m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Dùng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thước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kiểm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tra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600" dirty="0" err="1"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2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1027189"/>
                <a:ext cx="8856984" cy="1827364"/>
              </a:xfrm>
              <a:prstGeom prst="rect">
                <a:avLst/>
              </a:prstGeom>
              <a:blipFill rotWithShape="0">
                <a:blip r:embed="rId2"/>
                <a:stretch>
                  <a:fillRect l="-1239" t="-3344" b="-20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283968" y="275193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6" y="3284984"/>
            <a:ext cx="3312368" cy="334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233"/>
              <p:cNvSpPr txBox="1">
                <a:spLocks noChangeArrowheads="1"/>
              </p:cNvSpPr>
              <p:nvPr/>
            </p:nvSpPr>
            <p:spPr bwMode="auto">
              <a:xfrm>
                <a:off x="3851920" y="3572651"/>
                <a:ext cx="4876800" cy="22898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2800" dirty="0"/>
                  <a:t>a) </a:t>
                </a:r>
                <a:r>
                  <a:rPr lang="en-US" sz="2800" dirty="0" err="1"/>
                  <a:t>Vì</a:t>
                </a:r>
                <a:r>
                  <a:rPr lang="en-US" sz="2400" dirty="0">
                    <a:latin typeface=".VnTime" pitchFamily="34" charset="0"/>
                  </a:rPr>
                  <a:t> </a:t>
                </a:r>
                <a:r>
                  <a:rPr lang="en-US" sz="2800" dirty="0" err="1"/>
                  <a:t>tia</a:t>
                </a:r>
                <a:r>
                  <a:rPr lang="en-US" sz="2800" dirty="0"/>
                  <a:t> OA </a:t>
                </a:r>
                <a:r>
                  <a:rPr lang="en-US" sz="2800" dirty="0" err="1"/>
                  <a:t>nằm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giữa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tia</a:t>
                </a:r>
                <a:r>
                  <a:rPr lang="en-US" sz="2800" dirty="0"/>
                  <a:t> OB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OC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:   </a:t>
                </a:r>
              </a:p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            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𝐵𝑂𝐴</m:t>
                        </m:r>
                      </m:e>
                    </m:acc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𝐴𝑂𝐶</m:t>
                        </m:r>
                      </m:e>
                    </m:acc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𝐵𝑂𝐶</m:t>
                        </m:r>
                      </m:e>
                    </m:acc>
                  </m:oMath>
                </a14:m>
                <a:endParaRPr lang="en-US" sz="2800" dirty="0"/>
              </a:p>
              <a:p>
                <a:r>
                  <a:rPr lang="en-US" sz="2800" dirty="0">
                    <a:sym typeface="Symbol" pitchFamily="18" charset="2"/>
                  </a:rPr>
                  <a:t>                    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𝐵𝑂𝐶</m:t>
                        </m:r>
                      </m:e>
                    </m:acc>
                  </m:oMath>
                </a14:m>
                <a:r>
                  <a:rPr lang="en-US" sz="2800" dirty="0">
                    <a:sym typeface="Symbol" pitchFamily="18" charset="2"/>
                  </a:rPr>
                  <a:t> = 45</a:t>
                </a:r>
                <a:r>
                  <a:rPr lang="en-US" sz="2800" baseline="30000" dirty="0">
                    <a:sym typeface="Symbol" pitchFamily="18" charset="2"/>
                  </a:rPr>
                  <a:t>o</a:t>
                </a:r>
                <a:r>
                  <a:rPr lang="en-US" sz="2800" dirty="0">
                    <a:sym typeface="Symbol" pitchFamily="18" charset="2"/>
                  </a:rPr>
                  <a:t> + 32</a:t>
                </a:r>
                <a:r>
                  <a:rPr lang="en-US" sz="2800" baseline="30000" dirty="0">
                    <a:sym typeface="Symbol" pitchFamily="18" charset="2"/>
                  </a:rPr>
                  <a:t>o         </a:t>
                </a:r>
              </a:p>
              <a:p>
                <a:r>
                  <a:rPr lang="en-US" sz="2800" dirty="0">
                    <a:sym typeface="Symbol" pitchFamily="18" charset="2"/>
                  </a:rPr>
                  <a:t>              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𝐵𝑂𝐶</m:t>
                        </m:r>
                      </m:e>
                    </m:acc>
                  </m:oMath>
                </a14:m>
                <a:r>
                  <a:rPr lang="en-US" sz="2800" dirty="0">
                    <a:sym typeface="Symbol" pitchFamily="18" charset="2"/>
                  </a:rPr>
                  <a:t> = 77</a:t>
                </a:r>
                <a:r>
                  <a:rPr lang="en-US" sz="2800" baseline="30000" dirty="0">
                    <a:sym typeface="Symbol" pitchFamily="18" charset="2"/>
                  </a:rPr>
                  <a:t>o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 Box 2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1920" y="3572651"/>
                <a:ext cx="4876800" cy="2289858"/>
              </a:xfrm>
              <a:prstGeom prst="rect">
                <a:avLst/>
              </a:prstGeom>
              <a:blipFill rotWithShape="0">
                <a:blip r:embed="rId4"/>
                <a:stretch>
                  <a:fillRect l="-2625" t="-2660" r="-10500" b="-638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-3976"/>
                <a:ext cx="9144000" cy="96847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Chủ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GÓC</a:t>
                </a:r>
              </a:p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Tiết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20 §4.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𝒙𝑶𝒚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𝒚𝑶𝒛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3976"/>
                <a:ext cx="9144000" cy="968470"/>
              </a:xfrm>
              <a:prstGeom prst="rect">
                <a:avLst/>
              </a:prstGeom>
              <a:blipFill rotWithShape="0">
                <a:blip r:embed="rId5"/>
                <a:stretch>
                  <a:fillRect t="-6289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539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rotractor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092" y="2309449"/>
            <a:ext cx="6019800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237484" y="2204897"/>
            <a:ext cx="3505200" cy="3581400"/>
            <a:chOff x="5295900" y="3200400"/>
            <a:chExt cx="3505200" cy="3581400"/>
          </a:xfrm>
        </p:grpSpPr>
        <p:sp>
          <p:nvSpPr>
            <p:cNvPr id="16" name="Line 202"/>
            <p:cNvSpPr>
              <a:spLocks noChangeShapeType="1"/>
            </p:cNvSpPr>
            <p:nvPr/>
          </p:nvSpPr>
          <p:spPr bwMode="auto">
            <a:xfrm flipV="1">
              <a:off x="5546204" y="3200400"/>
              <a:ext cx="685800" cy="3048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299"/>
            <p:cNvGrpSpPr>
              <a:grpSpLocks/>
            </p:cNvGrpSpPr>
            <p:nvPr/>
          </p:nvGrpSpPr>
          <p:grpSpPr bwMode="auto">
            <a:xfrm>
              <a:off x="5295900" y="3581400"/>
              <a:ext cx="3505200" cy="3200400"/>
              <a:chOff x="3336" y="2256"/>
              <a:chExt cx="2208" cy="2016"/>
            </a:xfrm>
          </p:grpSpPr>
          <p:sp>
            <p:nvSpPr>
              <p:cNvPr id="18" name="Text Box 199"/>
              <p:cNvSpPr txBox="1">
                <a:spLocks noChangeArrowheads="1"/>
              </p:cNvSpPr>
              <p:nvPr/>
            </p:nvSpPr>
            <p:spPr bwMode="auto">
              <a:xfrm>
                <a:off x="3576" y="2256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/>
                  <a:t>C</a:t>
                </a:r>
                <a:endParaRPr lang="en-US" sz="2400"/>
              </a:p>
            </p:txBody>
          </p:sp>
          <p:sp>
            <p:nvSpPr>
              <p:cNvPr id="19" name="Text Box 200"/>
              <p:cNvSpPr txBox="1">
                <a:spLocks noChangeArrowheads="1"/>
              </p:cNvSpPr>
              <p:nvPr/>
            </p:nvSpPr>
            <p:spPr bwMode="auto">
              <a:xfrm>
                <a:off x="4728" y="3984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/>
                  <a:t>B</a:t>
                </a:r>
                <a:endParaRPr lang="en-US" sz="2400"/>
              </a:p>
            </p:txBody>
          </p:sp>
          <p:sp>
            <p:nvSpPr>
              <p:cNvPr id="20" name="Text Box 201"/>
              <p:cNvSpPr txBox="1">
                <a:spLocks noChangeArrowheads="1"/>
              </p:cNvSpPr>
              <p:nvPr/>
            </p:nvSpPr>
            <p:spPr bwMode="auto">
              <a:xfrm>
                <a:off x="4344" y="2592"/>
                <a:ext cx="43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/>
                  <a:t>A</a:t>
                </a:r>
              </a:p>
            </p:txBody>
          </p:sp>
          <p:sp>
            <p:nvSpPr>
              <p:cNvPr id="21" name="Line 203"/>
              <p:cNvSpPr>
                <a:spLocks noChangeShapeType="1"/>
              </p:cNvSpPr>
              <p:nvPr/>
            </p:nvSpPr>
            <p:spPr bwMode="auto">
              <a:xfrm flipV="1">
                <a:off x="3496" y="2400"/>
                <a:ext cx="1536" cy="15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Text Box 204"/>
              <p:cNvSpPr txBox="1">
                <a:spLocks noChangeArrowheads="1"/>
              </p:cNvSpPr>
              <p:nvPr/>
            </p:nvSpPr>
            <p:spPr bwMode="auto">
              <a:xfrm>
                <a:off x="3336" y="3888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400" b="1"/>
                  <a:t>O</a:t>
                </a:r>
                <a:endParaRPr lang="en-US" sz="2400"/>
              </a:p>
            </p:txBody>
          </p:sp>
          <p:sp>
            <p:nvSpPr>
              <p:cNvPr id="23" name="Oval 9"/>
              <p:cNvSpPr>
                <a:spLocks noChangeArrowheads="1"/>
              </p:cNvSpPr>
              <p:nvPr/>
            </p:nvSpPr>
            <p:spPr bwMode="auto">
              <a:xfrm>
                <a:off x="3808" y="2400"/>
                <a:ext cx="48" cy="4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>
                  <a:solidFill>
                    <a:schemeClr val="tx2"/>
                  </a:solidFill>
                  <a:latin typeface="VNI-Times" pitchFamily="2" charset="0"/>
                  <a:cs typeface="Arial" charset="0"/>
                </a:endParaRPr>
              </a:p>
            </p:txBody>
          </p:sp>
          <p:sp>
            <p:nvSpPr>
              <p:cNvPr id="24" name="Line 206"/>
              <p:cNvSpPr>
                <a:spLocks noChangeShapeType="1"/>
              </p:cNvSpPr>
              <p:nvPr/>
            </p:nvSpPr>
            <p:spPr bwMode="auto">
              <a:xfrm flipV="1">
                <a:off x="3480" y="3936"/>
                <a:ext cx="2064" cy="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Oval 9"/>
              <p:cNvSpPr>
                <a:spLocks noChangeArrowheads="1"/>
              </p:cNvSpPr>
              <p:nvPr/>
            </p:nvSpPr>
            <p:spPr bwMode="auto">
              <a:xfrm>
                <a:off x="4568" y="2793"/>
                <a:ext cx="48" cy="4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>
                  <a:solidFill>
                    <a:schemeClr val="tx2"/>
                  </a:solidFill>
                  <a:latin typeface="VNI-Times" pitchFamily="2" charset="0"/>
                  <a:cs typeface="Arial" charset="0"/>
                </a:endParaRPr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4872" y="3921"/>
                <a:ext cx="48" cy="4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>
                  <a:solidFill>
                    <a:schemeClr val="tx2"/>
                  </a:solidFill>
                  <a:latin typeface="VNI-Times" pitchFamily="2" charset="0"/>
                  <a:cs typeface="Arial" charset="0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365523" y="4782967"/>
            <a:ext cx="817791" cy="573506"/>
            <a:chOff x="4628031" y="3630806"/>
            <a:chExt cx="817791" cy="573506"/>
          </a:xfrm>
        </p:grpSpPr>
        <p:sp>
          <p:nvSpPr>
            <p:cNvPr id="27" name="Arc 26"/>
            <p:cNvSpPr/>
            <p:nvPr/>
          </p:nvSpPr>
          <p:spPr>
            <a:xfrm rot="1777651">
              <a:off x="4656611" y="3700256"/>
              <a:ext cx="648072" cy="504056"/>
            </a:xfrm>
            <a:prstGeom prst="arc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2244433">
              <a:off x="4628031" y="3630806"/>
              <a:ext cx="817791" cy="461335"/>
            </a:xfrm>
            <a:prstGeom prst="arc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Arc 29"/>
          <p:cNvSpPr/>
          <p:nvPr/>
        </p:nvSpPr>
        <p:spPr>
          <a:xfrm rot="19005698">
            <a:off x="4578261" y="4528214"/>
            <a:ext cx="404737" cy="393928"/>
          </a:xfrm>
          <a:prstGeom prst="arc">
            <a:avLst>
              <a:gd name="adj1" fmla="val 16200000"/>
              <a:gd name="adj2" fmla="val 2922839"/>
            </a:avLst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173588" y="4737362"/>
                <a:ext cx="752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45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588" y="4737362"/>
                <a:ext cx="75206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85351" y="4120347"/>
                <a:ext cx="752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latin typeface="Cambria Math"/>
                            </a:rPr>
                            <m:t>32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351" y="4120347"/>
                <a:ext cx="75206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119876" y="3728897"/>
                <a:ext cx="752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smtClean="0">
                              <a:latin typeface="Cambria Math"/>
                            </a:rPr>
                            <m:t>77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876" y="3728897"/>
                <a:ext cx="75206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rc 33"/>
          <p:cNvSpPr/>
          <p:nvPr/>
        </p:nvSpPr>
        <p:spPr>
          <a:xfrm rot="20440466">
            <a:off x="4328790" y="4284782"/>
            <a:ext cx="1220829" cy="1333619"/>
          </a:xfrm>
          <a:prstGeom prst="arc">
            <a:avLst>
              <a:gd name="adj1" fmla="val 16200000"/>
              <a:gd name="adj2" fmla="val 2922839"/>
            </a:avLst>
          </a:prstGeom>
          <a:ln w="76200" cmpd="tri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66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60217" y="1674019"/>
            <a:ext cx="6285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6" name="Picture 10" descr="b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52746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b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877272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b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65" y="5887603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b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17" y="5877746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b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996" y="5877272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b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084" y="5877746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b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5" y="5877272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b1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852746"/>
            <a:ext cx="7905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Action Button: Forward or Next 43">
            <a:hlinkClick r:id="rId7" action="ppaction://hlinksldjump" highlightClick="1"/>
          </p:cNvPr>
          <p:cNvSpPr/>
          <p:nvPr/>
        </p:nvSpPr>
        <p:spPr>
          <a:xfrm>
            <a:off x="7923659" y="6597352"/>
            <a:ext cx="64807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0" y="-3976"/>
                <a:ext cx="9144000" cy="96847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Chủ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GÓC</a:t>
                </a:r>
              </a:p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Tiết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20 §4.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𝒙𝑶𝒚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𝒚𝑶𝒛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3976"/>
                <a:ext cx="9144000" cy="968470"/>
              </a:xfrm>
              <a:prstGeom prst="rect">
                <a:avLst/>
              </a:prstGeom>
              <a:blipFill rotWithShape="0">
                <a:blip r:embed="rId8"/>
                <a:stretch>
                  <a:fillRect t="-6289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60071" y="1161539"/>
            <a:ext cx="4405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ts val="0"/>
              </a:spcBef>
            </a:pPr>
            <a:r>
              <a:rPr lang="en-US" sz="28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 SGK - 82)</a:t>
            </a:r>
          </a:p>
        </p:txBody>
      </p:sp>
    </p:spTree>
    <p:extLst>
      <p:ext uri="{BB962C8B-B14F-4D97-AF65-F5344CB8AC3E}">
        <p14:creationId xmlns:p14="http://schemas.microsoft.com/office/powerpoint/2010/main" val="99105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data:image/jpeg;base64,/9j/4AAQSkZJRgABAQAAAQABAAD/2wCEAAkGBhQRERUUExQUFRUWFx4XGRgWGBgWHRcXGBcWFxcfFxoYGyYeGBolGRkWHy8gIyopLS0sGx4yNTArNSYrLSkBCQoKDgwOGg8PGiwiHyQwLDIsLSwsLCsqNC0sNC4sLC8wLywqLSksKjIsKiwtLCwpNS8vLyovLCwsLCksLCwtL//AABEIALcBEwMBIgACEQEDEQH/xAAcAAEAAwEBAQEBAAAAAAAAAAAABAUGAwcCAQj/xABBEAACAgEDAgUCAwUGAwcFAAABAgMREgAEIQUxBhMiQVEyYSNxgQcUQmKRFjNScpKhscHRFSRDU4Ki4lRjc9Lw/8QAGgEAAgMBAQAAAAAAAAAAAAAAAAUDBAYCAf/EADURAAEDAgMFBgYBBAMAAAAAAAEAAhEDBCExQQUSUWHwE3GBkaGxFCLB0eHxBhUjMlIkM0L/2gAMAwEAAhEDEQA/ANNjr8x11x1o+keGhQeXmxYXn/3ff7a0VWu2kJcsTQtH13brFl8dMdbxugwH/wANf0sf8DrOdX2KGQxw1HiQrOxLAuVDhEQkFmxIYmwB8Nzivr7Yt7dhqVpaOvFXzsWuf8SD13LNdUgJjJX6k/EX/MnNfqLU/ZjqUhBAI7EWPyOpm78OBInZppXNd3cRqOK7Qxgn7Dm+2vj+zbKsSpMRQGSEiyAArYMyZCiVNMrXQX03ekjf5ls8umHxxgaePv4qY7CuN0CW+Z+yj46vfD/Q0lXOQ2Aax7dq7n/lrPyO0UvlSqRZKpJQxlIXP082DjdjtasL4FzdvuXjPoYr+Xv+Y99aOncsvaAqWz5B1+nIpeyl8LWiuyY0+vNegKR2Fa/DMBrHp4hlHfE/pX/A6k/2m4/u+f8ANx/w1RNnUCet2nRIzjwV9vdpFMtOAf8AYj8j3GsT1bYCKVlBscEX3o/OpkvXpWFWF+6jn/e9V7ksbJJJ9zzq/a0X0jicOCU39zSuAN1uPFR8dMdcT1WL/H/s3bk3VfTQPq7cHnUd+qE5mMRyKhVTT8gyUFYgCsMjRN2KJ1NUvKNMbznCFXo7Muqzt1tMzzw944qdjpjqJJNuAHPlL6Xwr1W1ME8xR3MYJF8drN/P75czsqlXVRIyNJGFN0WRWCMSxTIC+D79wOabts2gBIfMda6q63+PXpIBaBOsj6SVJx0x1Fg6bO1ZOwq/NxC3kJZEAhy4AxWyTfAHcnluNluIgWLhiC9jEsCoEfkhVWj5jFu3bknsOIRt60Lt2T5dcvMc4nP8ZuowLfP8dRzEysdaPofhgOucwYX2Xtx8n3/TjWSeaW0BVohfrelk8u1Yr5oB9AyC3/LZsauIvGG6jyeQI49QZFsYMsrRqsZClpGcAkA/F8DXN1takYZSfnqOusOKmsNgVQe0rt7geo64rX/2b2//AJQ/q3/XUKfwbEQcWdT7cggfoRdfrrh/bmJb8xZY6F26d+LA9JamIqlaibFdxrtt/FcEljzAGF2jAh1ING1799QUrh7j8j57jKv17Gi1s1KYA4xHqstvNk0TlGHI/wBx7EfbXDHVt1nqXnMKFKt1fc3Xf47dtV2OtDSe4sBcMVi69NjahFMyNFyx1VdedyI4ozUkjcG2ACoLYtgQ1duARyRdiwbrHVJvJsd2cQXkEC+XGoyY5yPmQB9kWySq8Cyt3ri4qNZTJeYGpyw1XVvTc6oN0SdO/T1VlDGQqhjkwABaqs1yaHazr9kYKCWIAAskmgAOSSfYasdr4caQI0juo5LR0EPIIFtFKaI7j1MPkH2iydAjaVIZZGmBdiw9SKEVC0aSGMgGQkq/NWFsAAG8q/8AmezxvBm86BoM/Mpq3YNckFxA4qgCybsGi0UB47U8qnv3/u1I/X+tCx6f05YIxGl4rdWbPJJPJ+51cHwxIhJSVWB7I4YBa/wvkzAfYhvtWq+TcBH8uSo5OPSxUEg8AobpxfHH6gHjTTZm3LG/P9p/z8Dgeu6VVvLC4oCCPk5ZeOs9/gmOmOo3UeqiEOcbCLk3NVfYDg5OfYflyLFzMhYFiyLA96+a71yNOGXFN7nMaZLc+SovtqjGte4QHZc4XxjpjrrjpjqaVBurljprrjr90SjcUzHWgh8RivUGB+1EapMNR97u1iXJrqwvHyxodyAOfkgaXVmsc2X5DVOLapVpuinmdFo5PEkaqzer0qWqu9AmuL76yfXOoERZxXNuZG8zNSqBWj/CYpkcaUWgU2GF5E8kxNv1mVyfwVUDtbg337MhYWPcV79z31FZRIKW4zThQQLR03Dy9gaNebEaBog/GsHt6vbV2M7CpIDvmbocMDpIEacVr9nULkP3blkA5H6a4rj1nqaogk3LblwDGAqFDJ5khkKYr/dKV8lzaiyxQAjvqSwljkjfNTKr4EDcGSRa/EMW4RsvKWRY2sBmxYd2rUHZ7vb7pmUhBPGwDqazjeNrBQnkqG5DDg+/cjXPY9ATbTSbiSRpJpmasiEFyOz4xIWoEsT3Pv7WdKg+1bbmk9kVBlzn0j6ZJ0aDzUlpG4fT8rZgNvlDYRiMM2DOrGRStIcQrDFr80ZBuwHBB1ndkkxkmh/eXLwtRLwxglWsrfHJoXkCQQyngkhdD4L6gJICuLIyszYuAGxld5FJAPHdl/NDqL4q3Yg3ET8DzI3Q5HEEo8RS2rig8p/K9efxy+fa7Q+GcSGGcO4Eg+XBJNpWnbU4YJdIjLjGqgy/vaBaEU3qAbvEwQnkjkqWA5rjU/cTBAOGazQCiyTRPA/IE/pridtLO2JjWo5AHRnIMhxJpCB2xbIE+681WpkHhdUAaS7yLq+ZEgGQMVnsWVeKN8i/m9xdbdo0AQw73A5j7nToJfb7Ac/ddcHd4gRMeBj089Kfcb/zcUiH1WQWfyQ/lspdENXlVgjiue9HUyHw3K7Eq0qqJBTMxDCLAgoQTWYlBGXPABs3etRt9oEX8MeolixN/U/LEC6Fkk8DueNR5OsRIFOQNS+VkDQWSmYBiKAHFE8jkfes5X2xc3NSWSO7zHj13Preyt6FPs6TJ4k4n7afgqt2nh1WVRm1Kkij+JgkqnzELCgQDiQe/FdiKsNr0mKwpTgDEAUMVKhSvoAJU1ZDH/gKgnr0jJmI2jRo5PVxJ+MAMAuNhhw3LAZHEfn22/S93PbFjEPw3wJUqZEIZgrAZiNiq8E3y3HzAyyu6rpeYjrr1Vx9TdGJAH55KwCEMMq4uubOPN97P5a+BOhkCq6AsWwWwC2LevEWfpINjuDZrg64R+D5mRiZShMpmEY9Sh881BNBithbFgE80DrttPBAYlpzllI0vl90DNY4sX9Jr4Pci9St2M84PcoTcUwJn0Xz+/ROQI3vNM6AY5qtAso7Nyy+3b2rX1+/xEqFf1sXjFZeop9YBH1EYnj3INdtS4/BUOQyt1UYorURGCSaXix3974AHYaDwTDkLsxqSViNYKWrIqK+Rf2s1V6n/o7f9uscvT1XHxNPmoEPWIGVMXa2YYEpKoYnlQCUABN++u0bR+7Rs1ErdN9NI5q+wJon2sX31d7nosTxiMrSrRXElSpHAxKkEcccapo/AseShmJjjVljUekorkZDJaJFAL/l45516/Y7QR2biOj+Fy25bHzSoG16FB61EYCy0W8s/UwbJD6TVg/xcVzqNvugxyNZBv8AEfE3iXc2WcJTMOAKJqh7cnUvqvhqSBi22DGPEekSP6AZC0xjT6cmXgEEVz864Bd66yNEorzWZWceoxk/Tg1e/Itl4pTXtXds+6Y6Kb/HqVabWa4b28MeKr9z4aljOMcl+j0LfaXNbBvlo8b4skcj/DUWfcyQ8TJQMmCn6TJzVxxep2Hc+3HPuBq6g66vl5Orqqr5psgkISBkVsgA07CifSh7k6m7rdRl8A6FuDiXXKwtghWazYIaxwRqWjta+tpmXAcccus+BVavs22rfLUpjXEYHzHfOMqPserbFYmZj5jLGXbhj9IDFU4ovyoxHPI1HTp7bcybpj6vJLSRiqJQMyIho4xqCwFdycjZJv5650mIwrIEywmEzD6gSJYmlIF8tipFAcliKJOvnqvXBNtJ2gAljwZfMR0KqMfxMgSGDKCTiAb45F8Kdt7SrXgZTEhpPzY4YxA61x0VZlnSt4FMacBPNQeqdakmmxgkkQErEoFKXdmUg049B7AXzjkSKrXGTfyruGUzqZ4hiQGikGLHkMEVSfUvZsWBHsGtqrqm6lk26/u0roVnWeNlvBmySxMlgsgZAwYBuMhjVMP2DooXeS7rhWmWnRSzL5jOHdky5UFsjjzyx59tRutbKna4O+eMo8wcPf2TFlN/abu58vH6/pafb+NUtlkRgyAF/L/EABFg4in7c1ifzOvjxLto3jG5UEowAku8WhIeiyMOwLA2AOCbsaznTN0JpJZEctGreWoDeksg9bAfmQt/y372ZEcxOS5kQRHIqT6fMHrJ+Qqgg43WRsAFdKfhW03yzAjMfTvnrBS/Dw4OYdVEm6IHBTOTBgHDZkkMpQoOT61pVq+Rj354h7U/96hsqWV2DIhZyDiymSWView4CE2A/c1rc9K/Z2ZyJ93JKoZRjBGzRYr3qZ0IZ2JNkCgvazyTqth4T2kChYttCoAoehSf9RBJ/rrb7OtK9J7atZ5z3o585wnnE8Cld6+lVY6lTaBIieXKIw5LFrR5FH8udfuOrPxuIopNssSos8knIUAXAqnzC9dwDhRP8RAHdtQsdbejX7VsxCwd1afDv3ZlccdNdsdfmp95Vt1Tcdc5gtU2NNxTVz9qPf8ALUlhQs8Ac6znUpY55UxqRQjgkqStloitMRi1gN2J7aUX962zomqcY0mJTqysjdVRTGE6xMKSngXdJI/krtI43OVsWvtQXy41ABH+LLnv31U9Z6TuttbSxIzIC5lgcUAA3LxyFbGNg2e3YjiqDxD47n2cMZjWdY3dkCmT0FUyDBCCWibIAUMaF18jr0nquz6htmLJGv8ADIjUGUt2phRN0aI54+2sjd/Dx29Sg75szMET4mR6ZLX24rf9VOq35csJBjwEH1WZ6p4VO7mO4yEQmIYOXUotgAjJbF39wfatb7Z9Mg28YCqoCLyxALEKLJZjyT7683ZpejboFWMm1l5HIIkT37cZrfcd+PY1rc9M6ht/NYxLCcFVm/BEgeB/Xkq2GLpkTQPvVWwCrr1tWo1gaZZHyxgOEHgRgMfTFX6dRok7vzDP38Vv+gdKWNFkIHmuoLt/mohR/KvAA+xPdjcCTw9udzu2nV0aGJikcbECmMcaykXGwYWGWiRTBufhteq7H0v++yJaBAfJaJBHwVEYkiOP5km/6Vcr496bt4gq7iPFBwqZSH9cQSST7nubJ13szYr6dZ1a4IMiABz9oyw9ksdWJMtzXztd0KMYBiEZGSPQKe68FiCtA0wJXih2IHz1DrUcWNEESqSrFvQSgU1lyAGDUG5F13ujVjdT7/dmSKOTbquMYZvLJKrlISwBYcsyAL7KGs+qhpujeFIoKNAtzz2HqNtS9ls12+B8aYN2S01C5zpacuOX58Qp+2a1oL8Tw+6zkizbrywIn5V81kJC0xRo8HUcMpFghbXEggXZvOm+EQMWmeSRwASHZmXILjdE1dEi+9HWiVQOw1+6bUrenSEMCr1Ll7xu5DkuabdVGIAAHtroBppqdVk0000ITTTTQhNNNNCE1+Vr900IVHvPCMLklR5eXDhKUOCQSGFc8j8+/NE3C8QeEq27HZgRzqD5ZU4ctQNkDiwO+tTrnuIFkRkYWrAqR8giiP6a8LQVKKzwQZyXjHVOuvJht5mUNG+bpKCrCNY2Uj02rAC2Dg1YHvqw2fXG2ySq6ecr1jx3bEIwlPPBRVGdexyBJtu3i3wLJtkRoHmlXzB6VgSRkXFrvGi4ItO38XJ99Vuz8JdQIVk2rIaIBlmWlVmBI8qyy0AKUHigCTzeUutm1ah3N2R385zgemKYitRez5j16+q4pCX5innCgdgEZlA9P4kciM3HAMiWh72L1mvEvTN88Z8verKhsFfw4GI9xa8Nx7Ej8ta/eeF9zHh+8yquRNFIo3AauAA5suTSgKSSSK1oNl+zWUIpaWHzDy1w8gk/41fkgVZrk66pWFzSfLWtJHEA+pA9IXTqrI3XuMHX9Erxvwt1htiskKgzTSMvlxAhqcBgxcqSAv08A2cece+tYnVhsdtEd5HI4En45TA55u7nElgGDGgRxS5duAbvrvQF6S0m5nKFJquVI3JVgAuLEWaYAEdhYa+SL8h8Z+MDvnAUFYUPpU92P+JvvXYe36nU4t6la6BdTgSHOJ1IGQ0j9ngvHVWMomHcQAOHuvcejfttj3jOu32z2gDVLIqFgTRrFXHBruR3GuE37ZG3Ep223hEEoOLtuSGKHsfLjQ1JXe8gPeiNeYfsj2jeZPJXpCBL/mLBq/ov+4+dWviLb7b/ALQwlIQzwAiTgGOVGYK2R7AoKPsaH5i0/aDmXT6USAAcM9J9FX+E37cPBgnoLf8ATdsgd2M3nzt/eSMyl+OAKX6EB7KKA1YYaysaMBCJURXDFEeI1j6GZWjBFqCFIKcj2OQ1aDrpix8/CmYIrqcbLGhaMe9n+En3NADTfZ+3qFcik8bh01B8ePes/tDYVelNVp3xroR4fZW2Gmu2OmtFKzu6q7xPuFBiR2Co2TkMQAxTDEG+CLfKv5R7Xqll62hbCIGeT/BF6v8AUw9Kj8z+mtvudkkgqRFcXdMoYX+RGom/lXbRfhogLHFFACrkbNkLXAAZjXxXvrK7Q2VTuKpuK9Q7oGXADmtZZbRfQpChSYN4nPmV5d458PbrcRBfJEbBvMWPzFkaRjSsUCj08UWJoHEe/er8PRJ0nbruJ0JnnbBEsAog7881fckXwVHudejqnJJJZm5Zj3Y/f4HwBwPatZrxb0WHeOkTFg62zMgyMUYDdwSAMnKDmu3tWs+y8bd1G2lNpFPvJMDidB7DBPfh3UGGs8gv5DCTwGp9yuni/oYl2e4Br03Mn8rqpL19mpv1dtffgboPldHWZiVkMglT75SJHR+zIWH2yvmhU/w74E3LxlNzupTAOChSMtInwJFZjRHBB+a51pfE3TT5EflGNHjb8OOQhUb0ha5ZaKjkMt1zwb1VD3UR8LvB0nTLKI8ddB5qR5D6gcBB8O9QujdY/dA0ZVvLJ/DdVL+VkeQ6g5YBvUCL4JXjFbm+Hto29dnZ2MWRDoJ2kTzEcEYqRaKayxPsV9u+bjk3CQ5yiOSywHlWAWTlkByIZigYqwNGmBxKnV9+zPqG2WRo1cvLKuQdpGcvGnIVlZrjdczxQsc8GwL+zGOpVjTqtx0PHXu/R1BXNy4NYTT1z5ddZrf7TZJEMUUKPgCtd9NNaVJ00000ITTTTQhNNNNCE0000ITTTTQhNNNNCE0000ITTTTQhVPX5Ahhke/Kjlyc9wowcKzAfwhypJ9uGNBSRZbfcrIoZGV1PIZSGBH2I4Oumqnd+FNpKSz7eEseScByf5q+r9dCFT+JuuR7lH2cHlzNICkrkB4oFPDFz9LSD2j73RNDv4x4x/ZVHsplYfvD7c/URhYvsAxIo37Ee/c69VgC9Pm8guiwBEAMhjhCVYuNaAksH1HvYHfsLndxLKuLBXGVgsA4sNa3QF131nry+rUK0O/x5dZhMmW7QATiDr17FeR7bxNt9tCI9vt5uOy4hQT7lnJN/nzqg2MrGaSfcbeOaWQ0MnASNaAAVcW59rPsPudavxZ0hIKVTD5meTgy5TPlz/dhQqLzl/z9jQIpDgVZuqHNn2qu+vKVCk0FzQSXakmY7wcuio7yvVY4NkQMoGHlitJsulSFEk/c4xFV4wlHauy+kquKjk+kk2F+DrsEJNRbKV37XKmAA/mkks19hetl0naGOCNG7qgB/Ouf971Lx06GwbZ+6528MMROH39Un/rly2WgNPAx0FmOn+Gp1jAbdOhskpEBguTFsUvnEXWmtPjpp+1jWgNGiSOqOcS468gpuGq/rHSTOgCtg6nJWxyANFTa2LBDH3Htq1x0x1We1tRpY4SDmrrC5jg5uBCyEXgqVv77dyEf4YUSG/sW5f8AoRqND0+BpRDAkPlI3KjMGUslFllHpMim6s3weRlY2+Os54bXN3kXMQj0xp55dVYZK6mJWpK9JAPbn7aSbRbSsrYmiA2eGHXvwTmxqvq1C+qSYGGPFXvSunrt4VjTsvexy3JJJFc2STx7n76oeo5brcmBEICGnEiK0bIUJvBmuxJwHUDuRfA1ddVnEe2chok4q5XaJSL59Y5U43RHY1rn4B2YMbTHIl2OLO7SsYwTjbuASPqI4FAixdko9lW/bP7apj9ymL6hYC4Zq2i8OxnajbyDNQoBNkMStUwZaIawDYo3rv0vocO2RFijVcECA1bYjsCx5I1P01qY1S4mU0000LxNNNNCE0000ITTTTQhNNNNCE0000ITTTTQhNNNNCE0000ITTTTQhVvXukieIjs6+pGsinAOJNe1nWa8O9UWUeWWVnhIA9fmsy0vqLjh7Yt2sDgH77WSMMCCLBFEH3B76wvUNudjuospq27nFRLMyrGFX1DFuHYkgLbcd64Nq9p23bUiQMR149Qrls/As8ly8ceHxMiyIVWROMjQUIxXPKktqxoL8sdZPwmkSb4o7ZMoqMtC8eRIBtQxtf4gCw5HIq9epbhOCpPFcEWCoog0VNjv+evJ+kz7sbycpKxMbskh3EqvUUbMPWt2QBfKD39r0s2VVl8ETulcXYDqJwx4r0TcbhIwC7KoJCgsasnsBfvrrjrynxv4sG7ZVjtY0si+CzH+Ij244A/P516D4V8SpvYrHEigeYvwT7j5U0a/prY0rttR5aPDmstuK1x011x01blG6puOvzHXbHTHVWVf3VWdZgjaBxKwWMgZE+3IrvweaFEG+1G61B8JE/uwclGyZvpjWOsTgF9AXIjHvXN/Fa+/F8MhhtcjGoLSLGwR2xplwYoxBBBPFG8SCK5m9F3Ge2jckNkCbDrJzdD8RAoY+1gf176zP8AIHnswI8cP3HWKb2Td2mTOZy61VP4r3DRrGV8xVF3JGkcvlk8KZElFFDTDIMpHHzxpPCvTzDt1yBDv63Bo+tuX7ADvxwAONZPxkSGjBsKawfzyoSQHhmhCHzQCVPv7Xj31u+nTh4kZWVgVBDL2P3GvdjNAtwdevH2U9wTujgpOmoG463DHOkDPUsgtVpu3PdgKW6NWRdGtT9OpVJNNNNCE0000ITTTTQhNNNNCE0000ITTTTQhNNNNCE0000ITTTTQhNNNNCE1gvF00g3KmRTj6kiCxwuroyq0glM0q1yl8AUAOTZve6zHjmZXiG3waR5KbFVUnygyiSi5CqcTQ/P27iGuAaZDjAU9uSKghddjufMiQ+miorHtQHsbNr8Hkfc99Ybxo6f9oRCSfcQgLnlSrEEK0wjKjIuWUWXvjj4Gtz0+bKIWT3NWAhABalIU1wKX9PnWK/ab0ISHzkRjIEVcvNjREUOx+gnN2NsKH2qyK1jtnu3bog4/vwViq1xa5rc8VgPFm7in3DvCgjSgoAAW6/iIHAJ+PsPfXpvgDqG2mg/CijilUBZVVVU37NYFspPI+DY15BPS3/y51qfCvhTqKzxzxR+UBRykYKGQ0SCASxBH2/prV21VwfvRKy7ZJIXsGGmuuOmncr3cUzHTHWaPjf/AO0P9f8A8dfP9ufiH/3/APw0o/qVv/t6H7K5LVedWWTym8qs+KujxYyq+Msbq+Lq+NV/huUfuygZ0hZKkxzBRioBKccVQ+wGoG48csFJEK2P5yff4C2a7171r78G7tWicKVYByc1ikjstfcyD8RhVE/lfOk22LilXobzHZHgY9kzsxNNxHEd/wClw8TqVfzFEn93RaFo1lxBYnFpEJoDkiNg327a0XhCJl2sYaqr01R9BNpZAAJxqyAL+NVXiHa+aIkRY5JsiYxInmBSBRc+oBQti2IPcAAkgH5E0vToFjMkcjqjy+WkeOYUgvTNKALZwOB3YUtcal2KP7G8R17Kau9pYBqpe26NHuN9NPKodtu6RQ3/AOHUSSsV/mLSd/sPga02s54e6mG3W6joqXKzqHUo1FFhcUeGxaMEstipF51o9Omva8bzTIOoVJNNNVvW/EEO0CNMxUO2ANWLxZjZ9vSpPya4BOukKy0000ITTTTQhNNNNCE0000ITTTTQhNNNNCE0000ITTTTQhNNNNCFyO6TPDJc6yxsZY9rrvV++s1+0Bo2hETrEzykqnmOqBWxJBJYHuRXHe6sEjUzrHhXz5VlSeWF1YP6ArKzoCqlgwvt6SARkvB1l+rbsybvygyR7rA+aB5biUJiUEJlRgpZWbg8rXIPDGvVe5lNzjAjLHTjl1xVm2aHVAtJ09QsSgRiIUKRcRiKsj0ekgfOvOv2t7hRJHRgLiqoMZ14ctbA4rGbHpPPuPfXp3lhVC/AAFccAflXx215H+0fr7yTPAHnVVanidYwvprBkdRkVYU1H7fpkdnNJuXO4T9evqpazgKb3ExgfVYyrvWo8G+Pn2REUuUm37V3aL/ACX3X+X+le+WPOp/h3pcM7FJZCr36VsDL8uDk18UOfi9aEVTS+fgsvTmcF7rtev7aVA6TxFWFg5qP6hiCD9iNNYDb+DNviKjR/ay812DRBpwBR4qvbX5qX+rN6lWob1+lZ9C6ek+6SKVmVWR2oHEuy4UoYcj0l24o+j4B1qd94AiIPkySRN7ZMZl/USHKv8AKy6yEm0o9yhUhlZayVhyrLfuP6exBBI1uPD3itZyIZKWeuw+mQCiWjNnmiCUJtfuKY1Nnuo1Wdm5olTUS1w3SFguo7KTbyCKdcWP0sOUk7n8Nj3NAkqeR9xyZHh3dDbzPIY3ZWAitStrIWulRmBORK9h/DfIsj0vqXTI9xG0UqB0buD/ALEEcgg8gjkHXmPUfDv7pusQQDFBLMHQIHeIIUrt6ZciAWAAq6otSxX1qKFNz24tjL25q1b/ANqpIEgiFsugdNkmUzyOU86mCJwwir8NWkBscWxCY+p25I19dX2MQeKFUQW3nOaBJERGFsfUWMjIbJshW551ebSApCiCrVAo9xYUD+mvMetdVMm7kEzegMqXGfLVfJdgrPyWAEwkIJYCwvBo1Z2l/wAeyNOnhhuj6+MT4qeiw1HrV9UjgyjMtByfLjILK1uVsIVIYXiLr2HPF6+N7H5UZeI7glf/ACpDIRXc+XIxV6r6aJ+Besjstzt5Y5ypnG52482V3kztI5SrhRmxjwKEqCFLUp9SsbtOidXG3VciJYp8pY3icbj8Qtc0beWAAxdwQFtcmYWABrI1Nm31jTFSk9xAAOBIGPj9+KmlrlfdJ8eRybdHIZ5Wv0RLZIzKoxBao8lpgrtfNc6mRdFbcyLNu1U48xw/Usd+7WPXJ9647Ady3PobCHcNBQCurTR8fSch5y38ZMjgfzN7AVotbuzuW3NBtZmRH79VUcIMJpppq0uU0000ITTTTQhNNNNCE0000ITTTTQhNNNNCE0000ITTQnWcm8ebYI7BicQCoIKB8nSNSrMAMcnS29gQe2uHPa3/IwvQ0nEK+3MmKM1gUpNkXVDuQO/5a852O1m3CruArZkiZGeWIqZKABxii9KMAAwBuu4sAiX1/qDTRKrvnI9MI0tY1UMLLX6mBogMeSeVC0Stfs927T+SkCSNhmsCzFQoDYu8hcAPZKizzxQH1HWUvdpvu4pWbZzzGfcJGHM8/G9SpvZTLiMDqtH1LcbkoPLjo2Mikil8KN4eYoXK8Tz7X24I8+8YeA3jU7hHaUtWSPbSs5/wnJvMav4RXY1etLL4k3Cy/ioyJGT5qxIJCrAKVV5WbywhBJJFEUBa86tOiyruXedolRkbBecmoqrEsR6eVKcC6rub4Q/EXtid6oIGojPHIz7jReVKQqMLTkYXjE3hvdqpd9vMiAWT5bcD3LccD/+vVbtdk0kirErF/qXE+rjmwQe473r+herdHE615k0Rqg0MrxkfoDif1B14l4l8Ny9NmVSxP8AFHILGQBF9zwwsWOe49jp7sza4u5Y6A7QYpRcWvYw5sxqu20g6iigKk1WTyMiSWJJJayTZPfTU3bftDYIA0ZJA5IagT81XGvzV09tP/WFW3ufr+Fpuq9W/dFDzWSbGOIJbuQLJBB9rHHzfbU+LaJMgcKSHIdfVgUPdStcq4JJyB49j21xnjSZHEiq5sMA6gix8ZcXqq3XiAqnBPpF0DiSaPB+9qB+utDs63bc0v7MbjZJBALtY5TImPwrgdS7PI7y3PTPFrQejdnJB23AqwPbz1Ucf/kUY+5Ce8nxB00TvIAyhzChhZj6SbmjYX8MJlX3+tSASBrEL1MyfQplbEEVxwRa5saC3d88/AOo0G43G0gUyxGRUJcqArqhyyygxt9uRwQUBAqyp+rSZu0aTnOpVsjgJiYPEfZd0hVcN7dMcYW3XxDO+1ke0iwUUACZCzhVVPVaowmyhLerlG4HtnDAITFzahfJYnn6scWYnvbrRv3k1Up49h3clQCWVr8yRY1QZ4Ch6Wcc54yAAn1PL3sEV3indjqW28vb+Y2Eg8+IDCVQFeskeiafE0LuvtqltgOr3FOjMNGZ0G9hj9J1Kb2QAaTqcuvdalukLU4Q+WNwAJcFjDPQrlmQmqA9Pbufc3Twp+7QrCTP5iGVxO4DCSUCIxFSthQscKCnqzY5F3U+CNn1S63MrJCo4Eio0jewALAlR92/ID3GvTaJ5uTu2MS+ZLI7cJEpVwtABRkyKe1lUbntpQ+5rW29QdUD2xGGOWXLlGOcZqZzGOb2m7BWgi3Ybf7aIMGkQSNJQHpXylHIslbZ4yPyOtjrD+BN/F+NJMBHuJZHkYuoBEXpMaGT6fTEYwVuwbsa2yOGAIIIPII5BH21rNlW3w1qynM6nvOJSqqHB2IhfWmmmmSiTTTTQhNNNNCE0000ITTTTQhNNNNCE0000ITTTQnQhefdf8ZytuWgibyowWXMIGdynpai+ShcvMB9N+leacXkNtvzDJF5sUr4RKoVBZLKS8pxH1AmKEcXQdv1t+u9B/fNydxA+42zMVdMUXCZGAV2ZC2LMCcjdHH2u9fW76FuNpTyyGZVOQnjQRtCaq2VbGHe25A5yFc6yt5VPbGXBwxAAzEgjDTI8cxxTpjKbafZuEE66Tz7j4Ll1dVlkkkYGRDIQ1M/0KFCFQrUyir/APUSPg8Nv0XF/Oh3Eyv5ZSNgyuqKylQVDA5EAmmu/vqO3U12huTiGRrzUEpGxAo2Lwjb4PCk8EqaTHeJIN1s9x5uzlcbaf1grckau1lhQDDk8g12Ne2l9pRqh4bSqbuHynQ8uR5KwSwUwHtnIEajn3c16j0rxJJtdksKRztJ6iZGp1ismxErSvK6jnHPv3J/h1C8O+IooWOOXl4BXUq4ePy/SrFGAJGPpYizwp+dROixSSbeJpnlzZAWHCc/+lFZb71Y767zbOKNAcVRQws3VZuA9k/Nkm+5576jvrt12ezr4xh8uXWSG2jGUzu5HHHNbrZbkyKWKlfUQAwIJUEgEhgCL70dY3xzs45dzAslsgv8NjwXdHKMpByFLFIGANWU45vWzbfIADkCGbAY+q2sggY32o38USaAOsT4j3MUvULtf+7Q4lv8DytZBr3CKP8AUNI9ltd8TvAEQD9vcwk10YpFV48GbY/+A36O/wD101agL/j/ANjprTdvU/2PmkUrLy+KVyiItfUxcFfZQyDkWGBkoWDXpN0AdffUd3FPt2dUjEposAxNIz0HHADGlYEjs3BNg6+YvDrN+8Vjb20aIPdPUt8cEhSKH+Nu96j+Hiqh5nxKRraqe7SOUKg/bJF4+Wb76s9sKIJpEgiMjmDoeIOXgoajy0xlORWH2/7RN3AcImRY1Y+kopu2J9RIyJ9uCOAKqtei9J8TfvUUc8sZEZDDBTl6wyrkRYLJw3LUFscnlh4/1vamOZwexJYH5B5/51r0H9l0Mq7PcuwXyCbo5AtgpL0V5IqhXvzyObs7TtaAoCs1oBkciZ+uuK01jWc6GgyIXdv2ayw7tdzDNDAilXIbL8M0PMUexS8gLYcGtW+82rvvdrPt3TKVjAXYARyqyM4oLRZFw4YsSSRRIGsV+1NJP3iLJZAWj5uirMGb+7CkgAKVFd/m7s6TwvOU/d23MWUcMaxLGxoAsBm0nwxGNcFaxBN8artpPqMp1qrw4EEZDLLPEnH7xK8ubqnbhzcjOHetP1wbyCg823QMD6oI2mYUQLxkcCqLG6N4176tuj+F0kYebuDPGrZKgTy4pJKDZklmO4YVzbGiK4qtVvWOtLysUKCRmQhSSRWfqLoqhQClrdqRziboaibPdlG/edtGiCUIxHqZlUNm6q5PBb6WJHtxWvH0KG7/AG4adI+pInjlzUFO/ZVduVHYjv1ykL0He9HikdWKLkhagwDAFjbMFvHItRsg3qt20+52KGNTHIioXQyGmfFS0iqsagLZ92J7+/bXPo/i1dxKUNKzFiiFs5MI/qaQA0gJIxXm6uyO12m6EqWLBCiw4IIyF0y3aGvnVVlxcWjj1hj+eXDRMpMBrsR1kpey8TbeUCpVUsQAr3GxsAjFXALAhhyL76tdZLf9EicPa15irlQClxHiQpYeoAgY/leoES7yFIsZ2rzcXAVCkcb5G1zBdqYqoLHiu1aeUNr03j5xB668lAbVpxYfP8Leaax3TvHMlETQMSkSyO0JVsLBvzA5UI1ANiCxAbn72Wx8a7eSg7GFiAQsuK2rrkjWCVAI45INgjTRtam/BpCrut6jcwr/AE1wh38bsVWRGZe6qwJF9rANjXfUqgiE0000ITTUHrXWotpC00zYov6kk9go9yT7arfD3jfb73ERsVdlLKjlMiqmjwjtRHwaNG6rXkiYXYpuLd8Axx0Wg01B3XWoYkEjSLgTiCPUCeSaxu6CsT8UfjVX1HxrChVIWSWRnCAF8FNqxtXxIfkBfTdFlBrXjnhokletpPdkFotfhNayP9uWcELt5AXEixUVdg8TCN/MU0qAOePUbrXDbRbyRV8yaVEMYajisgckZq5QC1Cg4sK+o3dDVStf0KIlzvLyU4tX/wDqB1yVtvvG+2SIyK+ZAsLTqa9PLWtqlMpyIqjxeqfZ7GeWjI7iMuxkHnM6yK2TRNGwINDIAqMVNAjsNd93t4dlD5uEkhijKXYZvKzW1JJAKqDfq7BTz3112viKGWI+U6SPgWEWQRhiOclPqUWQLI99JLnaVWrhSGGOOP7Gev0lTtdTpncZmeOccus0dU2yFYVxy59NVfeyCb5+dVaeOkKlkAKKSCwV2BYA+glRlGxNHIhhX3OqDq/iUyzx+UQS6B0wZaaNsuGU+pZFplbkjgHjsOKxihxR5yrgMS2XIAANGuTz99WjaWrLVj6pBeRlJ3p54mBwkcTgVUq3HZvO9ies02vTpo4FdZISZWJWAj0qG9TYtGSYkW/pIb2AqwNYsfs+6jCzPDuUDMSxCPJHZJs8Y49/Y6neI/Hcmx3aKUEkZhUYk0RUkv0n29rBBuhqy2f7VNk49TSRn4ZCf6FMv+WqFb4qm7tKFIFrgJwme8K/a1KVamO1fj5Qs5Hv+qbWQNvP3hoBYcx4NQIIDZKDVGjRrtrXbbq7hVlh/dnjI43DLNMyX9Vq8hw+5sAe4UDX4f2kbD/6gf6Jf/01VbDxNs5t7GmzLJLKxU+nCKVip8sOLsMXxUOACMrNgUYRTrXLgHUN09xDT3zrzxHEKWo2kGkdpI75I+/d5K73WzyUSGWaeUD8NhJ5Kplx+EIiFjFHuO4+dZzbSr5mIHlRrRkBJJLKxY2TyxLH8/6avOsbNhGzxBwOS8XKkEEhqA5DAg5IO5B97yzUPS5WqX6wTZwORH08H3J4uvv3HtNbuBadNIyjlGSzG0KFag/dcZGYOhC20M9qCARfPIo8/IrjTULbxnEFZJACLoVQvnjIEj8ieO2moiwT+1Cvrw31k7iVhEtOoLxljw5Xur0DjY/P31D6r1XbTsszROoZzlEpC5yovcsOMQGJJHJJA+dROseIdzFKCPRh6lCsrWAaykFg0RYC/n3riB1LcecizeSYh57O7Z5KGaLFhRHpFhPcgHi+aHvw01N84AjQ+ntEZFVqjpBbqJPop/iDo223nT13cCGMISrI7EhMmssp73ZB/mFfA199d38+2i2yxu0YMNyKY4sUoJ6VJQBTZcY8njtqL4X6qILXcEmK/MXBWYGXgZOoBJIH01YB+CFrT7TxQm6PlwEgm7aRcRQr6FJBduVodgDZ+DBVdUpOAc3fY0kycRB0kg5eaf7NDH0iW1Ic7QZiOXNUc28R9jtJCcpEkKRl8AzBM0a7sXgoJruyiuSNQ5fEcbMyt6ZDG4ZGVlsIjODR5HGYrm8hRNcbU9F2+CIyIwjsrlXBa8z+Zsk/nrJ+L+jbJIiI5PLkHKRRt5mTX2VDl5d8jJcRzzY417a3VGoTT3TiTHKTh4DPLNebT2ZUrtkuEboHDEa9ea7IBFHlLIY14uzTMfl2+ppD8A/YXV6+IMWT8GBnUCh5jBVA9uJCWA/9OoUkLvIWcM0gH0X5bItAWgAcSKTZLKbs1XsIv/aVg4RyB1POXlOR8kEFWx47hhXcgDVhlInPPXGB9z3rCUaJDz2kk6w7dHiMz39G+2fQ6bzHxWQigIvQEU8MFIoknsW4scUBxqw6XvH2lBY1eNVlxRPSTJJRVnJNNQAT2pSe5757Zb2UnCWcw9iaDG1vjmSVgFJoZAFeQMrIGrzo3i+Hy187yELSY8xM9K2JUuxcBQAf4QSavHVpjXO+WZHA5LU2twaQDWGBwPXPvV3D44/BYyU7QpD6T+EZnkepfLW+w4ofIs8EHV90nxDDOCqO9ZKlsjpcjBmoZclsRZrgD31x6ZsjWUoR0xBVQiK2IJIJ4F2KPc8aqOrVFOJBCYZEJdPLdJAzFcMjH6UVSgKkjk8fAOvallSI3jgT+MO78puLwAfOI+/qtLt1Rh5vpkHJBT1BrFd759wRqMvQow2IvFaxX2NIIlDhuWCpYAJqyTR7jJwbMKI3iliiZVcBZnJZZXAuUICEvvwByTZuq19t4rmDHy844ykSHMGQxsLEroATl6TXINkA13usbIs/weIPHrn58FZbdU3Yh3WivNx4dUgBGA4lIXFo1HmlCFcRsuYUJVcA8Xz3broRV7iaRCpAVs/UqBZco4zXoQsy1ye/FYiocHjNQI5CoxczWOco/LZFiLqh4BB5AB+oEcDn6n8YxrE0zASKsqxM8TekuY/Mcx3WSA+98gE80L5i7YMPx+5x9lYNUASTh4Kyk2+7R1ZJ3aiKDnJVixkLB1DVK+RADHnheTRJiz9O3BuSZ+GlUyBZGCPB6C4ZWPoxIy4/hDKTyb7zeJIs2DlbSRIXKuKjd1bHI1ffFciBRZv8LaiyeIoN5EdswZJJHfbGPIFlIQmRrUktGKPq4s0OK12K12QZmPDrLqV5IGIAXnPiPxCm528YabcSSKwCq3EaRqrC6/ickimNmhybJGvxdhC21gaBN2u4yuWUCkVPUD5ZJAPAJ79lksgA1a+GvB8e83qhxHHEMskhkJxdGwCOJizW7eockEKaHcjTeKN7tEWUwb6POMUUILkspGMaypwpvgLTEH45GmlUXEb9MA95jy6Cs19p0qDBSpDDMzz0gLt0LbRzuwvcbeRXWVISGhACqsZZIntXVhwxPILkGuLvdv0WJVwCXGcmxYGlLsXYV2oMx/Lga8qi8cMk6SMfLWJvVHCCzY2VALSXi2BICMwChmqmoHRp40aQQyAM7MspaNW/uXDqduRyFNepaB5W7+NKH0K9VoLjA78oy8PPNLaV22oC4O661W63G9ij5LxxjK2s9vUFskcAZEAk+5Fntqs694hCIwy8uQIPVIV/D8yTy0cqCQwrN6v6UPzrN7YzbkReZLBC6rKkjNhUwmC3lG2KgUnJB5Ivjtqj6d0/bzeWodIxl5YeRQRIFKleDzR4qqNMQeCRqSnY0xDnmZPeOusFE+6ptiMVKn/aRK6S7fcCIsEZQ0ZGDSWChsnBo+wrIE3yL41TzTKhLIxRaKinbzYVKjIMaGUfJAYXwBmPfUHqbwZYw7iGrb1iGLbkWeyn+9K9/qC9hxqGsQAC+dA197ZUv8qFf0AP31ddSp08G+kgg8tEgva++d2ZjIiQ4HkQI81oumSeWp4DSIGKMOPMjYgun8rAAY+1X7WBabzqKxfWHHpDEkBaDDIXkQQaI4Ooc/iKNZPKgbbiKL0w0Y/4YhTE8mzJY97BHB1X9W6zHLKJBUoVQRl9Ly1btTEFiWNDKqAHA0qph7ny4QDj1w7u/gqjHuYCHO1zIz4xB/C+uoQ7bftCMRJbMnIdaGDOadRQNoKPI5PBvim3H7NduZPKXcSxSd8JYw/BBIp0IU8A/wBDwKOtBs915kySiFHaPk+TiJOQVFhjZWieKA/m9tX253cu23KbtQjKiABWJWyfMDZe/wBLmsQxv2Opm3LmV20w8taRyOM8CD7Bau0p/wDFLi3eIPA5d+vhKwC/srjD4fvRd6vBIwDj2skvSrfuf0s8a0/hj9nkMU2aQvK+3Hn5CQsWaMhhGgVFAcnHuDQNizQ1e7PqzyySNLGyGRyyt62ByJxUsyKbUUosAUFAN8a49A6hu+nqQHyUGj5yB0KqTiVaMiSNaJNNagsxrkkzUb2bhza9U7oyyE8/ljDljnirFZgZRD2MzzwJjzx8V9xnyY481cKSI/MZGCmQgmiWAORpjdVfcgmjA6huYzKUV/LmFC2BVXsWoJrFj8e/cD3q/wDEfiiTebYwPtIyWKHLzg6DF1YmmQMeAeK5vvqhTpSlraR2UAr5b4uMTXBLLkwBAIsnVWta0abw+m8mQZ7/AC9PVRP2s11Mse0EcNPweB9FHPiCJPTMwikHDIQzUfsQKII5B+CO2mu39ndr/wCUn+nX7qUGlGMpG405wBVOekPupmkHpiL2rkgkhAEGK8/BIyquDRPGtLtNqsSBB9IFAc/rfyTyT82dNNcV3HeLNAodwNcYUbcdEgk/gCk+6eg/7ek/qDqsPhQh1sJNGTTBwAQOaauQSpPcUaLUOdNNR9q9mRXJaA7e1U4+G9uB/cQ/6FP/ABGuu26fHF/dxon+VQP+GmmvW1HOGJUkkr73G2WQUwv3HsQflSOVP3HOqXqfTWVWZsZFHqyIAkSh3sUJAABY4ahwSa001Iw4gKN9JryJGPHXrorjD4UhmRZAZFDgPWQNZqCQCRdHi7u/jVi/hmAqBiRQqwaJ4rn2Pv7e5+dNNdvqPmJXZaFL6dsE27ZRZK9Yhg72Afjmh+mu4X8zZskkkknuSTyTppqMuccyvV2WGx31zdK1+6ahDjvQuQoW62Nq3l4o5/ixB9+b4+LF899UUHhFySHdVQn+Ek36WA9NAGsiLNEAnnTTVgVXNGCC2V3XwvIvpWekuytcHGwtpeBoE88ck6tdr03BAC1sDYZQIyCDYxw+mvkc6/dNemq86rpstyXeCYbeGaMRRsjqhtgWKGIu14hlvhrBDWCOzXxnIdput2sZZxHCgAhFREhQQeFijQKpq6J4PsTzppqz8TU7Hd64rtzi5u65fcPg7FlYSm0+nhgB2usHUj9D7n5OtNxzSgXzx8/9dNNU3uL/APJRgACAs5v+hTvLmHU9xf0ELzXZfa67m/e/b4PhFgAVlpqHsRTAVwRyB79vYfc6aak7Zy53G5q22HTXU3JKrcVXlqvxyWHJ1MbaIGsAWe5rX5pqEuJcuoC+ljA7AD8hWoG/6IktkWjHuV7N8ZKeCfvwfuNNNegkYhBAOBVYPDr+arEJ35kjZo3XjhgOabsD6uRd9hVlH4ih2xrdSMZQSFZly9F+nHAUCVqzSknvdDTTUzaLbsim/wBM/rhyVyxuHWxinlwMke67f292zcRF5HPAUKVs/m9ADXX973T8loYB/hCmZh+bEqt/kP66aairWFG3MNE9+P49FbuNp3DsAY7l22USxIFstXuQLPJPtQHfsOBqQrg+2mmonNzKUHiv3yBpppqLeK5l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RERUUExQUFRUWFx4XGRgWGBgWHRcXGBcWFxcfFxoYGyYeGBolGRkWHy8gIyopLS0sGx4yNTArNSYrLSkBCQoKDgwOGg8PGiwiHyQwLDIsLSwsLCsqNC0sNC4sLC8wLywqLSksKjIsKiwtLCwpNS8vLyovLCwsLCksLCwtL//AABEIALcBEwMBIgACEQEDEQH/xAAcAAEAAwEBAQEBAAAAAAAAAAAABAUGAwcCAQj/xABBEAACAgEDAgUCAwUGAwcFAAABAgMREgAEIQUxBhMiQVEyYSNxgQcUQmKRFjNScpKhscHRFSRDU4Ki4lRjc9Lw/8QAGgEAAgMBAQAAAAAAAAAAAAAAAAUDBAYCAf/EADURAAEDAgMFBgYBBAMAAAAAAAEAAhEDBCExQQUSUWHwE3GBkaGxFCLB0eHxBhUjMlIkM0L/2gAMAwEAAhEDEQA/ANNjr8x11x1o+keGhQeXmxYXn/3ff7a0VWu2kJcsTQtH13brFl8dMdbxugwH/wANf0sf8DrOdX2KGQxw1HiQrOxLAuVDhEQkFmxIYmwB8Nzivr7Yt7dhqVpaOvFXzsWuf8SD13LNdUgJjJX6k/EX/MnNfqLU/ZjqUhBAI7EWPyOpm78OBInZppXNd3cRqOK7Qxgn7Dm+2vj+zbKsSpMRQGSEiyAArYMyZCiVNMrXQX03ekjf5ls8umHxxgaePv4qY7CuN0CW+Z+yj46vfD/Q0lXOQ2Aax7dq7n/lrPyO0UvlSqRZKpJQxlIXP082DjdjtasL4FzdvuXjPoYr+Xv+Y99aOncsvaAqWz5B1+nIpeyl8LWiuyY0+vNegKR2Fa/DMBrHp4hlHfE/pX/A6k/2m4/u+f8ANx/w1RNnUCet2nRIzjwV9vdpFMtOAf8AYj8j3GsT1bYCKVlBscEX3o/OpkvXpWFWF+6jn/e9V7ksbJJJ9zzq/a0X0jicOCU39zSuAN1uPFR8dMdcT1WL/H/s3bk3VfTQPq7cHnUd+qE5mMRyKhVTT8gyUFYgCsMjRN2KJ1NUvKNMbznCFXo7Muqzt1tMzzw944qdjpjqJJNuAHPlL6Xwr1W1ME8xR3MYJF8drN/P75czsqlXVRIyNJGFN0WRWCMSxTIC+D79wOabts2gBIfMda6q63+PXpIBaBOsj6SVJx0x1Fg6bO1ZOwq/NxC3kJZEAhy4AxWyTfAHcnluNluIgWLhiC9jEsCoEfkhVWj5jFu3bknsOIRt60Lt2T5dcvMc4nP8ZuowLfP8dRzEysdaPofhgOucwYX2Xtx8n3/TjWSeaW0BVohfrelk8u1Yr5oB9AyC3/LZsauIvGG6jyeQI49QZFsYMsrRqsZClpGcAkA/F8DXN1takYZSfnqOusOKmsNgVQe0rt7geo64rX/2b2//AJQ/q3/XUKfwbEQcWdT7cggfoRdfrrh/bmJb8xZY6F26d+LA9JamIqlaibFdxrtt/FcEljzAGF2jAh1ING1799QUrh7j8j57jKv17Gi1s1KYA4xHqstvNk0TlGHI/wBx7EfbXDHVt1nqXnMKFKt1fc3Xf47dtV2OtDSe4sBcMVi69NjahFMyNFyx1VdedyI4ozUkjcG2ACoLYtgQ1duARyRdiwbrHVJvJsd2cQXkEC+XGoyY5yPmQB9kWySq8Cyt3ri4qNZTJeYGpyw1XVvTc6oN0SdO/T1VlDGQqhjkwABaqs1yaHazr9kYKCWIAAskmgAOSSfYasdr4caQI0juo5LR0EPIIFtFKaI7j1MPkH2iydAjaVIZZGmBdiw9SKEVC0aSGMgGQkq/NWFsAAG8q/8AmezxvBm86BoM/Mpq3YNckFxA4qgCybsGi0UB47U8qnv3/u1I/X+tCx6f05YIxGl4rdWbPJJPJ+51cHwxIhJSVWB7I4YBa/wvkzAfYhvtWq+TcBH8uSo5OPSxUEg8AobpxfHH6gHjTTZm3LG/P9p/z8Dgeu6VVvLC4oCCPk5ZeOs9/gmOmOo3UeqiEOcbCLk3NVfYDg5OfYflyLFzMhYFiyLA96+a71yNOGXFN7nMaZLc+SovtqjGte4QHZc4XxjpjrrjpjqaVBurljprrjr90SjcUzHWgh8RivUGB+1EapMNR97u1iXJrqwvHyxodyAOfkgaXVmsc2X5DVOLapVpuinmdFo5PEkaqzer0qWqu9AmuL76yfXOoERZxXNuZG8zNSqBWj/CYpkcaUWgU2GF5E8kxNv1mVyfwVUDtbg337MhYWPcV79z31FZRIKW4zThQQLR03Dy9gaNebEaBog/GsHt6vbV2M7CpIDvmbocMDpIEacVr9nULkP3blkA5H6a4rj1nqaogk3LblwDGAqFDJ5khkKYr/dKV8lzaiyxQAjvqSwljkjfNTKr4EDcGSRa/EMW4RsvKWRY2sBmxYd2rUHZ7vb7pmUhBPGwDqazjeNrBQnkqG5DDg+/cjXPY9ATbTSbiSRpJpmasiEFyOz4xIWoEsT3Pv7WdKg+1bbmk9kVBlzn0j6ZJ0aDzUlpG4fT8rZgNvlDYRiMM2DOrGRStIcQrDFr80ZBuwHBB1ndkkxkmh/eXLwtRLwxglWsrfHJoXkCQQyngkhdD4L6gJICuLIyszYuAGxld5FJAPHdl/NDqL4q3Yg3ET8DzI3Q5HEEo8RS2rig8p/K9efxy+fa7Q+GcSGGcO4Eg+XBJNpWnbU4YJdIjLjGqgy/vaBaEU3qAbvEwQnkjkqWA5rjU/cTBAOGazQCiyTRPA/IE/pridtLO2JjWo5AHRnIMhxJpCB2xbIE+681WpkHhdUAaS7yLq+ZEgGQMVnsWVeKN8i/m9xdbdo0AQw73A5j7nToJfb7Ac/ddcHd4gRMeBj089Kfcb/zcUiH1WQWfyQ/lspdENXlVgjiue9HUyHw3K7Eq0qqJBTMxDCLAgoQTWYlBGXPABs3etRt9oEX8MeolixN/U/LEC6Fkk8DueNR5OsRIFOQNS+VkDQWSmYBiKAHFE8jkfes5X2xc3NSWSO7zHj13Preyt6FPs6TJ4k4n7afgqt2nh1WVRm1Kkij+JgkqnzELCgQDiQe/FdiKsNr0mKwpTgDEAUMVKhSvoAJU1ZDH/gKgnr0jJmI2jRo5PVxJ+MAMAuNhhw3LAZHEfn22/S93PbFjEPw3wJUqZEIZgrAZiNiq8E3y3HzAyyu6rpeYjrr1Vx9TdGJAH55KwCEMMq4uubOPN97P5a+BOhkCq6AsWwWwC2LevEWfpINjuDZrg64R+D5mRiZShMpmEY9Sh881BNBithbFgE80DrttPBAYlpzllI0vl90DNY4sX9Jr4Pci9St2M84PcoTcUwJn0Xz+/ROQI3vNM6AY5qtAso7Nyy+3b2rX1+/xEqFf1sXjFZeop9YBH1EYnj3INdtS4/BUOQyt1UYorURGCSaXix3974AHYaDwTDkLsxqSViNYKWrIqK+Rf2s1V6n/o7f9uscvT1XHxNPmoEPWIGVMXa2YYEpKoYnlQCUABN++u0bR+7Rs1ErdN9NI5q+wJon2sX31d7nosTxiMrSrRXElSpHAxKkEcccapo/AseShmJjjVljUekorkZDJaJFAL/l45516/Y7QR2biOj+Fy25bHzSoG16FB61EYCy0W8s/UwbJD6TVg/xcVzqNvugxyNZBv8AEfE3iXc2WcJTMOAKJqh7cnUvqvhqSBi22DGPEekSP6AZC0xjT6cmXgEEVz864Bd66yNEorzWZWceoxk/Tg1e/Itl4pTXtXds+6Y6Kb/HqVabWa4b28MeKr9z4aljOMcl+j0LfaXNbBvlo8b4skcj/DUWfcyQ8TJQMmCn6TJzVxxep2Hc+3HPuBq6g66vl5Orqqr5psgkISBkVsgA07CifSh7k6m7rdRl8A6FuDiXXKwtghWazYIaxwRqWjta+tpmXAcccus+BVavs22rfLUpjXEYHzHfOMqPserbFYmZj5jLGXbhj9IDFU4ovyoxHPI1HTp7bcybpj6vJLSRiqJQMyIho4xqCwFdycjZJv5650mIwrIEywmEzD6gSJYmlIF8tipFAcliKJOvnqvXBNtJ2gAljwZfMR0KqMfxMgSGDKCTiAb45F8Kdt7SrXgZTEhpPzY4YxA61x0VZlnSt4FMacBPNQeqdakmmxgkkQErEoFKXdmUg049B7AXzjkSKrXGTfyruGUzqZ4hiQGikGLHkMEVSfUvZsWBHsGtqrqm6lk26/u0roVnWeNlvBmySxMlgsgZAwYBuMhjVMP2DooXeS7rhWmWnRSzL5jOHdky5UFsjjzyx59tRutbKna4O+eMo8wcPf2TFlN/abu58vH6/pafb+NUtlkRgyAF/L/EABFg4in7c1ifzOvjxLto3jG5UEowAku8WhIeiyMOwLA2AOCbsaznTN0JpJZEctGreWoDeksg9bAfmQt/y372ZEcxOS5kQRHIqT6fMHrJ+Qqgg43WRsAFdKfhW03yzAjMfTvnrBS/Dw4OYdVEm6IHBTOTBgHDZkkMpQoOT61pVq+Rj354h7U/96hsqWV2DIhZyDiymSWView4CE2A/c1rc9K/Z2ZyJ93JKoZRjBGzRYr3qZ0IZ2JNkCgvazyTqth4T2kChYttCoAoehSf9RBJ/rrb7OtK9J7atZ5z3o585wnnE8Cld6+lVY6lTaBIieXKIw5LFrR5FH8udfuOrPxuIopNssSos8knIUAXAqnzC9dwDhRP8RAHdtQsdbejX7VsxCwd1afDv3ZlccdNdsdfmp95Vt1Tcdc5gtU2NNxTVz9qPf8ALUlhQs8Ac6znUpY55UxqRQjgkqStloitMRi1gN2J7aUX962zomqcY0mJTqysjdVRTGE6xMKSngXdJI/krtI43OVsWvtQXy41ABH+LLnv31U9Z6TuttbSxIzIC5lgcUAA3LxyFbGNg2e3YjiqDxD47n2cMZjWdY3dkCmT0FUyDBCCWibIAUMaF18jr0nquz6htmLJGv8ADIjUGUt2phRN0aI54+2sjd/Dx29Sg75szMET4mR6ZLX24rf9VOq35csJBjwEH1WZ6p4VO7mO4yEQmIYOXUotgAjJbF39wfatb7Z9Mg28YCqoCLyxALEKLJZjyT7683ZpejboFWMm1l5HIIkT37cZrfcd+PY1rc9M6ht/NYxLCcFVm/BEgeB/Xkq2GLpkTQPvVWwCrr1tWo1gaZZHyxgOEHgRgMfTFX6dRok7vzDP38Vv+gdKWNFkIHmuoLt/mohR/KvAA+xPdjcCTw9udzu2nV0aGJikcbECmMcaykXGwYWGWiRTBufhteq7H0v++yJaBAfJaJBHwVEYkiOP5km/6Vcr496bt4gq7iPFBwqZSH9cQSST7nubJ13szYr6dZ1a4IMiABz9oyw9ksdWJMtzXztd0KMYBiEZGSPQKe68FiCtA0wJXih2IHz1DrUcWNEESqSrFvQSgU1lyAGDUG5F13ujVjdT7/dmSKOTbquMYZvLJKrlISwBYcsyAL7KGs+qhpujeFIoKNAtzz2HqNtS9ls12+B8aYN2S01C5zpacuOX58Qp+2a1oL8Tw+6zkizbrywIn5V81kJC0xRo8HUcMpFghbXEggXZvOm+EQMWmeSRwASHZmXILjdE1dEi+9HWiVQOw1+6bUrenSEMCr1Ll7xu5DkuabdVGIAAHtroBppqdVk0000ITTTTQhNNNNCE1+Vr900IVHvPCMLklR5eXDhKUOCQSGFc8j8+/NE3C8QeEq27HZgRzqD5ZU4ctQNkDiwO+tTrnuIFkRkYWrAqR8giiP6a8LQVKKzwQZyXjHVOuvJht5mUNG+bpKCrCNY2Uj02rAC2Dg1YHvqw2fXG2ySq6ecr1jx3bEIwlPPBRVGdexyBJtu3i3wLJtkRoHmlXzB6VgSRkXFrvGi4ItO38XJ99Vuz8JdQIVk2rIaIBlmWlVmBI8qyy0AKUHigCTzeUutm1ah3N2R385zgemKYitRez5j16+q4pCX5innCgdgEZlA9P4kciM3HAMiWh72L1mvEvTN88Z8verKhsFfw4GI9xa8Nx7Ej8ta/eeF9zHh+8yquRNFIo3AauAA5suTSgKSSSK1oNl+zWUIpaWHzDy1w8gk/41fkgVZrk66pWFzSfLWtJHEA+pA9IXTqrI3XuMHX9Erxvwt1htiskKgzTSMvlxAhqcBgxcqSAv08A2cece+tYnVhsdtEd5HI4En45TA55u7nElgGDGgRxS5duAbvrvQF6S0m5nKFJquVI3JVgAuLEWaYAEdhYa+SL8h8Z+MDvnAUFYUPpU92P+JvvXYe36nU4t6la6BdTgSHOJ1IGQ0j9ngvHVWMomHcQAOHuvcejfttj3jOu32z2gDVLIqFgTRrFXHBruR3GuE37ZG3Ep223hEEoOLtuSGKHsfLjQ1JXe8gPeiNeYfsj2jeZPJXpCBL/mLBq/ov+4+dWviLb7b/ALQwlIQzwAiTgGOVGYK2R7AoKPsaH5i0/aDmXT6USAAcM9J9FX+E37cPBgnoLf8ATdsgd2M3nzt/eSMyl+OAKX6EB7KKA1YYaysaMBCJURXDFEeI1j6GZWjBFqCFIKcj2OQ1aDrpix8/CmYIrqcbLGhaMe9n+En3NADTfZ+3qFcik8bh01B8ePes/tDYVelNVp3xroR4fZW2Gmu2OmtFKzu6q7xPuFBiR2Co2TkMQAxTDEG+CLfKv5R7Xqll62hbCIGeT/BF6v8AUw9Kj8z+mtvudkkgqRFcXdMoYX+RGom/lXbRfhogLHFFACrkbNkLXAAZjXxXvrK7Q2VTuKpuK9Q7oGXADmtZZbRfQpChSYN4nPmV5d458PbrcRBfJEbBvMWPzFkaRjSsUCj08UWJoHEe/er8PRJ0nbruJ0JnnbBEsAog7881fckXwVHudejqnJJJZm5Zj3Y/f4HwBwPatZrxb0WHeOkTFg62zMgyMUYDdwSAMnKDmu3tWs+y8bd1G2lNpFPvJMDidB7DBPfh3UGGs8gv5DCTwGp9yuni/oYl2e4Br03Mn8rqpL19mpv1dtffgboPldHWZiVkMglT75SJHR+zIWH2yvmhU/w74E3LxlNzupTAOChSMtInwJFZjRHBB+a51pfE3TT5EflGNHjb8OOQhUb0ha5ZaKjkMt1zwb1VD3UR8LvB0nTLKI8ddB5qR5D6gcBB8O9QujdY/dA0ZVvLJ/DdVL+VkeQ6g5YBvUCL4JXjFbm+Hto29dnZ2MWRDoJ2kTzEcEYqRaKayxPsV9u+bjk3CQ5yiOSywHlWAWTlkByIZigYqwNGmBxKnV9+zPqG2WRo1cvLKuQdpGcvGnIVlZrjdczxQsc8GwL+zGOpVjTqtx0PHXu/R1BXNy4NYTT1z5ddZrf7TZJEMUUKPgCtd9NNaVJ00000ITTTTQhNNNNCE0000ITTTTQhNNNNCE0000ITTTTQhVPX5Ahhke/Kjlyc9wowcKzAfwhypJ9uGNBSRZbfcrIoZGV1PIZSGBH2I4Oumqnd+FNpKSz7eEseScByf5q+r9dCFT+JuuR7lH2cHlzNICkrkB4oFPDFz9LSD2j73RNDv4x4x/ZVHsplYfvD7c/URhYvsAxIo37Ee/c69VgC9Pm8guiwBEAMhjhCVYuNaAksH1HvYHfsLndxLKuLBXGVgsA4sNa3QF131nry+rUK0O/x5dZhMmW7QATiDr17FeR7bxNt9tCI9vt5uOy4hQT7lnJN/nzqg2MrGaSfcbeOaWQ0MnASNaAAVcW59rPsPudavxZ0hIKVTD5meTgy5TPlz/dhQqLzl/z9jQIpDgVZuqHNn2qu+vKVCk0FzQSXakmY7wcuio7yvVY4NkQMoGHlitJsulSFEk/c4xFV4wlHauy+kquKjk+kk2F+DrsEJNRbKV37XKmAA/mkks19hetl0naGOCNG7qgB/Ouf971Lx06GwbZ+6528MMROH39Un/rly2WgNPAx0FmOn+Gp1jAbdOhskpEBguTFsUvnEXWmtPjpp+1jWgNGiSOqOcS468gpuGq/rHSTOgCtg6nJWxyANFTa2LBDH3Htq1x0x1We1tRpY4SDmrrC5jg5uBCyEXgqVv77dyEf4YUSG/sW5f8AoRqND0+BpRDAkPlI3KjMGUslFllHpMim6s3weRlY2+Os54bXN3kXMQj0xp55dVYZK6mJWpK9JAPbn7aSbRbSsrYmiA2eGHXvwTmxqvq1C+qSYGGPFXvSunrt4VjTsvexy3JJJFc2STx7n76oeo5brcmBEICGnEiK0bIUJvBmuxJwHUDuRfA1ddVnEe2chok4q5XaJSL59Y5U43RHY1rn4B2YMbTHIl2OLO7SsYwTjbuASPqI4FAixdko9lW/bP7apj9ymL6hYC4Zq2i8OxnajbyDNQoBNkMStUwZaIawDYo3rv0vocO2RFijVcECA1bYjsCx5I1P01qY1S4mU0000LxNNNNCE0000ITTTTQhNNNNCE0000ITTTTQhNNNNCE0000ITTTTQhVvXukieIjs6+pGsinAOJNe1nWa8O9UWUeWWVnhIA9fmsy0vqLjh7Yt2sDgH77WSMMCCLBFEH3B76wvUNudjuospq27nFRLMyrGFX1DFuHYkgLbcd64Nq9p23bUiQMR149Qrls/As8ly8ceHxMiyIVWROMjQUIxXPKktqxoL8sdZPwmkSb4o7ZMoqMtC8eRIBtQxtf4gCw5HIq9epbhOCpPFcEWCoog0VNjv+evJ+kz7sbycpKxMbskh3EqvUUbMPWt2QBfKD39r0s2VVl8ETulcXYDqJwx4r0TcbhIwC7KoJCgsasnsBfvrrjrynxv4sG7ZVjtY0si+CzH+Ij244A/P516D4V8SpvYrHEigeYvwT7j5U0a/prY0rttR5aPDmstuK1x011x01blG6puOvzHXbHTHVWVf3VWdZgjaBxKwWMgZE+3IrvweaFEG+1G61B8JE/uwclGyZvpjWOsTgF9AXIjHvXN/Fa+/F8MhhtcjGoLSLGwR2xplwYoxBBBPFG8SCK5m9F3Ge2jckNkCbDrJzdD8RAoY+1gf176zP8AIHnswI8cP3HWKb2Td2mTOZy61VP4r3DRrGV8xVF3JGkcvlk8KZElFFDTDIMpHHzxpPCvTzDt1yBDv63Bo+tuX7ADvxwAONZPxkSGjBsKawfzyoSQHhmhCHzQCVPv7Xj31u+nTh4kZWVgVBDL2P3GvdjNAtwdevH2U9wTujgpOmoG463DHOkDPUsgtVpu3PdgKW6NWRdGtT9OpVJNNNNCE0000ITTTTQhNNNNCE0000ITTTTQhNNNNCE0000ITTTTQhNNNNCE1gvF00g3KmRTj6kiCxwuroyq0glM0q1yl8AUAOTZve6zHjmZXiG3waR5KbFVUnygyiSi5CqcTQ/P27iGuAaZDjAU9uSKghddjufMiQ+miorHtQHsbNr8Hkfc99Ybxo6f9oRCSfcQgLnlSrEEK0wjKjIuWUWXvjj4Gtz0+bKIWT3NWAhABalIU1wKX9PnWK/ab0ISHzkRjIEVcvNjREUOx+gnN2NsKH2qyK1jtnu3bog4/vwViq1xa5rc8VgPFm7in3DvCgjSgoAAW6/iIHAJ+PsPfXpvgDqG2mg/CijilUBZVVVU37NYFspPI+DY15BPS3/y51qfCvhTqKzxzxR+UBRykYKGQ0SCASxBH2/prV21VwfvRKy7ZJIXsGGmuuOmncr3cUzHTHWaPjf/AO0P9f8A8dfP9ufiH/3/APw0o/qVv/t6H7K5LVedWWTym8qs+KujxYyq+Msbq+Lq+NV/huUfuygZ0hZKkxzBRioBKccVQ+wGoG48csFJEK2P5yff4C2a7171r78G7tWicKVYByc1ikjstfcyD8RhVE/lfOk22LilXobzHZHgY9kzsxNNxHEd/wClw8TqVfzFEn93RaFo1lxBYnFpEJoDkiNg327a0XhCJl2sYaqr01R9BNpZAAJxqyAL+NVXiHa+aIkRY5JsiYxInmBSBRc+oBQti2IPcAAkgH5E0vToFjMkcjqjy+WkeOYUgvTNKALZwOB3YUtcal2KP7G8R17Kau9pYBqpe26NHuN9NPKodtu6RQ3/AOHUSSsV/mLSd/sPga02s54e6mG3W6joqXKzqHUo1FFhcUeGxaMEstipF51o9Omva8bzTIOoVJNNNVvW/EEO0CNMxUO2ANWLxZjZ9vSpPya4BOukKy0000ITTTTQhNNNNCE0000ITTTTQhNNNNCE0000ITTTTQhNNNNCFyO6TPDJc6yxsZY9rrvV++s1+0Bo2hETrEzykqnmOqBWxJBJYHuRXHe6sEjUzrHhXz5VlSeWF1YP6ArKzoCqlgwvt6SARkvB1l+rbsybvygyR7rA+aB5biUJiUEJlRgpZWbg8rXIPDGvVe5lNzjAjLHTjl1xVm2aHVAtJ09QsSgRiIUKRcRiKsj0ekgfOvOv2t7hRJHRgLiqoMZ14ctbA4rGbHpPPuPfXp3lhVC/AAFccAflXx215H+0fr7yTPAHnVVanidYwvprBkdRkVYU1H7fpkdnNJuXO4T9evqpazgKb3ExgfVYyrvWo8G+Pn2REUuUm37V3aL/ACX3X+X+le+WPOp/h3pcM7FJZCr36VsDL8uDk18UOfi9aEVTS+fgsvTmcF7rtev7aVA6TxFWFg5qP6hiCD9iNNYDb+DNviKjR/ay812DRBpwBR4qvbX5qX+rN6lWob1+lZ9C6ek+6SKVmVWR2oHEuy4UoYcj0l24o+j4B1qd94AiIPkySRN7ZMZl/USHKv8AKy6yEm0o9yhUhlZayVhyrLfuP6exBBI1uPD3itZyIZKWeuw+mQCiWjNnmiCUJtfuKY1Nnuo1Wdm5olTUS1w3SFguo7KTbyCKdcWP0sOUk7n8Nj3NAkqeR9xyZHh3dDbzPIY3ZWAitStrIWulRmBORK9h/DfIsj0vqXTI9xG0UqB0buD/ALEEcgg8gjkHXmPUfDv7pusQQDFBLMHQIHeIIUrt6ZciAWAAq6otSxX1qKFNz24tjL25q1b/ANqpIEgiFsugdNkmUzyOU86mCJwwir8NWkBscWxCY+p25I19dX2MQeKFUQW3nOaBJERGFsfUWMjIbJshW551ebSApCiCrVAo9xYUD+mvMetdVMm7kEzegMqXGfLVfJdgrPyWAEwkIJYCwvBo1Z2l/wAeyNOnhhuj6+MT4qeiw1HrV9UjgyjMtByfLjILK1uVsIVIYXiLr2HPF6+N7H5UZeI7glf/ACpDIRXc+XIxV6r6aJ+Besjstzt5Y5ypnG52482V3kztI5SrhRmxjwKEqCFLUp9SsbtOidXG3VciJYp8pY3icbj8Qtc0beWAAxdwQFtcmYWABrI1Nm31jTFSk9xAAOBIGPj9+KmlrlfdJ8eRybdHIZ5Wv0RLZIzKoxBao8lpgrtfNc6mRdFbcyLNu1U48xw/Usd+7WPXJ9647Ady3PobCHcNBQCurTR8fSch5y38ZMjgfzN7AVotbuzuW3NBtZmRH79VUcIMJpppq0uU0000ITTTTQhNNNNCE0000ITTTTQhNNNNCE0000ITTQnWcm8ebYI7BicQCoIKB8nSNSrMAMcnS29gQe2uHPa3/IwvQ0nEK+3MmKM1gUpNkXVDuQO/5a852O1m3CruArZkiZGeWIqZKABxii9KMAAwBuu4sAiX1/qDTRKrvnI9MI0tY1UMLLX6mBogMeSeVC0Stfs927T+SkCSNhmsCzFQoDYu8hcAPZKizzxQH1HWUvdpvu4pWbZzzGfcJGHM8/G9SpvZTLiMDqtH1LcbkoPLjo2Mikil8KN4eYoXK8Tz7X24I8+8YeA3jU7hHaUtWSPbSs5/wnJvMav4RXY1etLL4k3Cy/ioyJGT5qxIJCrAKVV5WbywhBJJFEUBa86tOiyruXedolRkbBecmoqrEsR6eVKcC6rub4Q/EXtid6oIGojPHIz7jReVKQqMLTkYXjE3hvdqpd9vMiAWT5bcD3LccD/+vVbtdk0kirErF/qXE+rjmwQe473r+herdHE615k0Rqg0MrxkfoDif1B14l4l8Ny9NmVSxP8AFHILGQBF9zwwsWOe49jp7sza4u5Y6A7QYpRcWvYw5sxqu20g6iigKk1WTyMiSWJJJayTZPfTU3bftDYIA0ZJA5IagT81XGvzV09tP/WFW3ufr+Fpuq9W/dFDzWSbGOIJbuQLJBB9rHHzfbU+LaJMgcKSHIdfVgUPdStcq4JJyB49j21xnjSZHEiq5sMA6gix8ZcXqq3XiAqnBPpF0DiSaPB+9qB+utDs63bc0v7MbjZJBALtY5TImPwrgdS7PI7y3PTPFrQejdnJB23AqwPbz1Ucf/kUY+5Ce8nxB00TvIAyhzChhZj6SbmjYX8MJlX3+tSASBrEL1MyfQplbEEVxwRa5saC3d88/AOo0G43G0gUyxGRUJcqArqhyyygxt9uRwQUBAqyp+rSZu0aTnOpVsjgJiYPEfZd0hVcN7dMcYW3XxDO+1ke0iwUUACZCzhVVPVaowmyhLerlG4HtnDAITFzahfJYnn6scWYnvbrRv3k1Up49h3clQCWVr8yRY1QZ4Ch6Wcc54yAAn1PL3sEV3indjqW28vb+Y2Eg8+IDCVQFeskeiafE0LuvtqltgOr3FOjMNGZ0G9hj9J1Kb2QAaTqcuvdalukLU4Q+WNwAJcFjDPQrlmQmqA9Pbufc3Twp+7QrCTP5iGVxO4DCSUCIxFSthQscKCnqzY5F3U+CNn1S63MrJCo4Eio0jewALAlR92/ID3GvTaJ5uTu2MS+ZLI7cJEpVwtABRkyKe1lUbntpQ+5rW29QdUD2xGGOWXLlGOcZqZzGOb2m7BWgi3Ybf7aIMGkQSNJQHpXylHIslbZ4yPyOtjrD+BN/F+NJMBHuJZHkYuoBEXpMaGT6fTEYwVuwbsa2yOGAIIIPII5BH21rNlW3w1qynM6nvOJSqqHB2IhfWmmmmSiTTTTQhNNNNCE0000ITTTTQhNNNNCE0000ITTTQnQhefdf8ZytuWgibyowWXMIGdynpai+ShcvMB9N+leacXkNtvzDJF5sUr4RKoVBZLKS8pxH1AmKEcXQdv1t+u9B/fNydxA+42zMVdMUXCZGAV2ZC2LMCcjdHH2u9fW76FuNpTyyGZVOQnjQRtCaq2VbGHe25A5yFc6yt5VPbGXBwxAAzEgjDTI8cxxTpjKbafZuEE66Tz7j4Ll1dVlkkkYGRDIQ1M/0KFCFQrUyir/APUSPg8Nv0XF/Oh3Eyv5ZSNgyuqKylQVDA5EAmmu/vqO3U12huTiGRrzUEpGxAo2Lwjb4PCk8EqaTHeJIN1s9x5uzlcbaf1grckau1lhQDDk8g12Ne2l9pRqh4bSqbuHynQ8uR5KwSwUwHtnIEajn3c16j0rxJJtdksKRztJ6iZGp1ismxErSvK6jnHPv3J/h1C8O+IooWOOXl4BXUq4ePy/SrFGAJGPpYizwp+dROixSSbeJpnlzZAWHCc/+lFZb71Y767zbOKNAcVRQws3VZuA9k/Nkm+5576jvrt12ezr4xh8uXWSG2jGUzu5HHHNbrZbkyKWKlfUQAwIJUEgEhgCL70dY3xzs45dzAslsgv8NjwXdHKMpByFLFIGANWU45vWzbfIADkCGbAY+q2sggY32o38USaAOsT4j3MUvULtf+7Q4lv8DytZBr3CKP8AUNI9ltd8TvAEQD9vcwk10YpFV48GbY/+A36O/wD101agL/j/ANjprTdvU/2PmkUrLy+KVyiItfUxcFfZQyDkWGBkoWDXpN0AdffUd3FPt2dUjEposAxNIz0HHADGlYEjs3BNg6+YvDrN+8Vjb20aIPdPUt8cEhSKH+Nu96j+Hiqh5nxKRraqe7SOUKg/bJF4+Wb76s9sKIJpEgiMjmDoeIOXgoajy0xlORWH2/7RN3AcImRY1Y+kopu2J9RIyJ9uCOAKqtei9J8TfvUUc8sZEZDDBTl6wyrkRYLJw3LUFscnlh4/1vamOZwexJYH5B5/51r0H9l0Mq7PcuwXyCbo5AtgpL0V5IqhXvzyObs7TtaAoCs1oBkciZ+uuK01jWc6GgyIXdv2ayw7tdzDNDAilXIbL8M0PMUexS8gLYcGtW+82rvvdrPt3TKVjAXYARyqyM4oLRZFw4YsSSRRIGsV+1NJP3iLJZAWj5uirMGb+7CkgAKVFd/m7s6TwvOU/d23MWUcMaxLGxoAsBm0nwxGNcFaxBN8artpPqMp1qrw4EEZDLLPEnH7xK8ubqnbhzcjOHetP1wbyCg823QMD6oI2mYUQLxkcCqLG6N4176tuj+F0kYebuDPGrZKgTy4pJKDZklmO4YVzbGiK4qtVvWOtLysUKCRmQhSSRWfqLoqhQClrdqRziboaibPdlG/edtGiCUIxHqZlUNm6q5PBb6WJHtxWvH0KG7/AG4adI+pInjlzUFO/ZVduVHYjv1ykL0He9HikdWKLkhagwDAFjbMFvHItRsg3qt20+52KGNTHIioXQyGmfFS0iqsagLZ92J7+/bXPo/i1dxKUNKzFiiFs5MI/qaQA0gJIxXm6uyO12m6EqWLBCiw4IIyF0y3aGvnVVlxcWjj1hj+eXDRMpMBrsR1kpey8TbeUCpVUsQAr3GxsAjFXALAhhyL76tdZLf9EicPa15irlQClxHiQpYeoAgY/leoES7yFIsZ2rzcXAVCkcb5G1zBdqYqoLHiu1aeUNr03j5xB668lAbVpxYfP8Leaax3TvHMlETQMSkSyO0JVsLBvzA5UI1ANiCxAbn72Wx8a7eSg7GFiAQsuK2rrkjWCVAI45INgjTRtam/BpCrut6jcwr/AE1wh38bsVWRGZe6qwJF9rANjXfUqgiE0000ITTUHrXWotpC00zYov6kk9go9yT7arfD3jfb73ERsVdlLKjlMiqmjwjtRHwaNG6rXkiYXYpuLd8Axx0Wg01B3XWoYkEjSLgTiCPUCeSaxu6CsT8UfjVX1HxrChVIWSWRnCAF8FNqxtXxIfkBfTdFlBrXjnhokletpPdkFotfhNayP9uWcELt5AXEixUVdg8TCN/MU0qAOePUbrXDbRbyRV8yaVEMYajisgckZq5QC1Cg4sK+o3dDVStf0KIlzvLyU4tX/wDqB1yVtvvG+2SIyK+ZAsLTqa9PLWtqlMpyIqjxeqfZ7GeWjI7iMuxkHnM6yK2TRNGwINDIAqMVNAjsNd93t4dlD5uEkhijKXYZvKzW1JJAKqDfq7BTz3112viKGWI+U6SPgWEWQRhiOclPqUWQLI99JLnaVWrhSGGOOP7Gev0lTtdTpncZmeOccus0dU2yFYVxy59NVfeyCb5+dVaeOkKlkAKKSCwV2BYA+glRlGxNHIhhX3OqDq/iUyzx+UQS6B0wZaaNsuGU+pZFplbkjgHjsOKxihxR5yrgMS2XIAANGuTz99WjaWrLVj6pBeRlJ3p54mBwkcTgVUq3HZvO9ies02vTpo4FdZISZWJWAj0qG9TYtGSYkW/pIb2AqwNYsfs+6jCzPDuUDMSxCPJHZJs8Y49/Y6neI/Hcmx3aKUEkZhUYk0RUkv0n29rBBuhqy2f7VNk49TSRn4ZCf6FMv+WqFb4qm7tKFIFrgJwme8K/a1KVamO1fj5Qs5Hv+qbWQNvP3hoBYcx4NQIIDZKDVGjRrtrXbbq7hVlh/dnjI43DLNMyX9Vq8hw+5sAe4UDX4f2kbD/6gf6Jf/01VbDxNs5t7GmzLJLKxU+nCKVip8sOLsMXxUOACMrNgUYRTrXLgHUN09xDT3zrzxHEKWo2kGkdpI75I+/d5K73WzyUSGWaeUD8NhJ5Kplx+EIiFjFHuO4+dZzbSr5mIHlRrRkBJJLKxY2TyxLH8/6avOsbNhGzxBwOS8XKkEEhqA5DAg5IO5B97yzUPS5WqX6wTZwORH08H3J4uvv3HtNbuBadNIyjlGSzG0KFag/dcZGYOhC20M9qCARfPIo8/IrjTULbxnEFZJACLoVQvnjIEj8ieO2moiwT+1Cvrw31k7iVhEtOoLxljw5Xur0DjY/P31D6r1XbTsszROoZzlEpC5yovcsOMQGJJHJJA+dROseIdzFKCPRh6lCsrWAaykFg0RYC/n3riB1LcecizeSYh57O7Z5KGaLFhRHpFhPcgHi+aHvw01N84AjQ+ntEZFVqjpBbqJPop/iDo223nT13cCGMISrI7EhMmssp73ZB/mFfA199d38+2i2yxu0YMNyKY4sUoJ6VJQBTZcY8njtqL4X6qILXcEmK/MXBWYGXgZOoBJIH01YB+CFrT7TxQm6PlwEgm7aRcRQr6FJBduVodgDZ+DBVdUpOAc3fY0kycRB0kg5eaf7NDH0iW1Ic7QZiOXNUc28R9jtJCcpEkKRl8AzBM0a7sXgoJruyiuSNQ5fEcbMyt6ZDG4ZGVlsIjODR5HGYrm8hRNcbU9F2+CIyIwjsrlXBa8z+Zsk/nrJ+L+jbJIiI5PLkHKRRt5mTX2VDl5d8jJcRzzY417a3VGoTT3TiTHKTh4DPLNebT2ZUrtkuEboHDEa9ea7IBFHlLIY14uzTMfl2+ppD8A/YXV6+IMWT8GBnUCh5jBVA9uJCWA/9OoUkLvIWcM0gH0X5bItAWgAcSKTZLKbs1XsIv/aVg4RyB1POXlOR8kEFWx47hhXcgDVhlInPPXGB9z3rCUaJDz2kk6w7dHiMz39G+2fQ6bzHxWQigIvQEU8MFIoknsW4scUBxqw6XvH2lBY1eNVlxRPSTJJRVnJNNQAT2pSe5757Zb2UnCWcw9iaDG1vjmSVgFJoZAFeQMrIGrzo3i+Hy187yELSY8xM9K2JUuxcBQAf4QSavHVpjXO+WZHA5LU2twaQDWGBwPXPvV3D44/BYyU7QpD6T+EZnkepfLW+w4ofIs8EHV90nxDDOCqO9ZKlsjpcjBmoZclsRZrgD31x6ZsjWUoR0xBVQiK2IJIJ4F2KPc8aqOrVFOJBCYZEJdPLdJAzFcMjH6UVSgKkjk8fAOvallSI3jgT+MO78puLwAfOI+/qtLt1Rh5vpkHJBT1BrFd759wRqMvQow2IvFaxX2NIIlDhuWCpYAJqyTR7jJwbMKI3iliiZVcBZnJZZXAuUICEvvwByTZuq19t4rmDHy844ykSHMGQxsLEroATl6TXINkA13usbIs/weIPHrn58FZbdU3Yh3WivNx4dUgBGA4lIXFo1HmlCFcRsuYUJVcA8Xz3broRV7iaRCpAVs/UqBZco4zXoQsy1ye/FYiocHjNQI5CoxczWOco/LZFiLqh4BB5AB+oEcDn6n8YxrE0zASKsqxM8TekuY/Mcx3WSA+98gE80L5i7YMPx+5x9lYNUASTh4Kyk2+7R1ZJ3aiKDnJVixkLB1DVK+RADHnheTRJiz9O3BuSZ+GlUyBZGCPB6C4ZWPoxIy4/hDKTyb7zeJIs2DlbSRIXKuKjd1bHI1ffFciBRZv8LaiyeIoN5EdswZJJHfbGPIFlIQmRrUktGKPq4s0OK12K12QZmPDrLqV5IGIAXnPiPxCm528YabcSSKwCq3EaRqrC6/ickimNmhybJGvxdhC21gaBN2u4yuWUCkVPUD5ZJAPAJ79lksgA1a+GvB8e83qhxHHEMskhkJxdGwCOJizW7eockEKaHcjTeKN7tEWUwb6POMUUILkspGMaypwpvgLTEH45GmlUXEb9MA95jy6Cs19p0qDBSpDDMzz0gLt0LbRzuwvcbeRXWVISGhACqsZZIntXVhwxPILkGuLvdv0WJVwCXGcmxYGlLsXYV2oMx/Lga8qi8cMk6SMfLWJvVHCCzY2VALSXi2BICMwChmqmoHRp40aQQyAM7MspaNW/uXDqduRyFNepaB5W7+NKH0K9VoLjA78oy8PPNLaV22oC4O661W63G9ij5LxxjK2s9vUFskcAZEAk+5Fntqs694hCIwy8uQIPVIV/D8yTy0cqCQwrN6v6UPzrN7YzbkReZLBC6rKkjNhUwmC3lG2KgUnJB5Ivjtqj6d0/bzeWodIxl5YeRQRIFKleDzR4qqNMQeCRqSnY0xDnmZPeOusFE+6ptiMVKn/aRK6S7fcCIsEZQ0ZGDSWChsnBo+wrIE3yL41TzTKhLIxRaKinbzYVKjIMaGUfJAYXwBmPfUHqbwZYw7iGrb1iGLbkWeyn+9K9/qC9hxqGsQAC+dA197ZUv8qFf0AP31ddSp08G+kgg8tEgva++d2ZjIiQ4HkQI81oumSeWp4DSIGKMOPMjYgun8rAAY+1X7WBabzqKxfWHHpDEkBaDDIXkQQaI4Ooc/iKNZPKgbbiKL0w0Y/4YhTE8mzJY97BHB1X9W6zHLKJBUoVQRl9Ly1btTEFiWNDKqAHA0qph7ny4QDj1w7u/gqjHuYCHO1zIz4xB/C+uoQ7bftCMRJbMnIdaGDOadRQNoKPI5PBvim3H7NduZPKXcSxSd8JYw/BBIp0IU8A/wBDwKOtBs915kySiFHaPk+TiJOQVFhjZWieKA/m9tX253cu23KbtQjKiABWJWyfMDZe/wBLmsQxv2Opm3LmV20w8taRyOM8CD7Bau0p/wDFLi3eIPA5d+vhKwC/srjD4fvRd6vBIwDj2skvSrfuf0s8a0/hj9nkMU2aQvK+3Hn5CQsWaMhhGgVFAcnHuDQNizQ1e7PqzyySNLGyGRyyt62ByJxUsyKbUUosAUFAN8a49A6hu+nqQHyUGj5yB0KqTiVaMiSNaJNNagsxrkkzUb2bhza9U7oyyE8/ljDljnirFZgZRD2MzzwJjzx8V9xnyY481cKSI/MZGCmQgmiWAORpjdVfcgmjA6huYzKUV/LmFC2BVXsWoJrFj8e/cD3q/wDEfiiTebYwPtIyWKHLzg6DF1YmmQMeAeK5vvqhTpSlraR2UAr5b4uMTXBLLkwBAIsnVWta0abw+m8mQZ7/AC9PVRP2s11Mse0EcNPweB9FHPiCJPTMwikHDIQzUfsQKII5B+CO2mu39ndr/wCUn+nX7qUGlGMpG405wBVOekPupmkHpiL2rkgkhAEGK8/BIyquDRPGtLtNqsSBB9IFAc/rfyTyT82dNNcV3HeLNAodwNcYUbcdEgk/gCk+6eg/7ek/qDqsPhQh1sJNGTTBwAQOaauQSpPcUaLUOdNNR9q9mRXJaA7e1U4+G9uB/cQ/6FP/ABGuu26fHF/dxon+VQP+GmmvW1HOGJUkkr73G2WQUwv3HsQflSOVP3HOqXqfTWVWZsZFHqyIAkSh3sUJAABY4ahwSa001Iw4gKN9JryJGPHXrorjD4UhmRZAZFDgPWQNZqCQCRdHi7u/jVi/hmAqBiRQqwaJ4rn2Pv7e5+dNNdvqPmJXZaFL6dsE27ZRZK9Yhg72Afjmh+mu4X8zZskkkknuSTyTppqMuccyvV2WGx31zdK1+6ahDjvQuQoW62Nq3l4o5/ixB9+b4+LF899UUHhFySHdVQn+Ek36WA9NAGsiLNEAnnTTVgVXNGCC2V3XwvIvpWekuytcHGwtpeBoE88ck6tdr03BAC1sDYZQIyCDYxw+mvkc6/dNemq86rpstyXeCYbeGaMRRsjqhtgWKGIu14hlvhrBDWCOzXxnIdput2sZZxHCgAhFREhQQeFijQKpq6J4PsTzppqz8TU7Hd64rtzi5u65fcPg7FlYSm0+nhgB2usHUj9D7n5OtNxzSgXzx8/9dNNU3uL/APJRgACAs5v+hTvLmHU9xf0ELzXZfa67m/e/b4PhFgAVlpqHsRTAVwRyB79vYfc6aak7Zy53G5q22HTXU3JKrcVXlqvxyWHJ1MbaIGsAWe5rX5pqEuJcuoC+ljA7AD8hWoG/6IktkWjHuV7N8ZKeCfvwfuNNNegkYhBAOBVYPDr+arEJ35kjZo3XjhgOabsD6uRd9hVlH4ih2xrdSMZQSFZly9F+nHAUCVqzSknvdDTTUzaLbsim/wBM/rhyVyxuHWxinlwMke67f292zcRF5HPAUKVs/m9ADXX973T8loYB/hCmZh+bEqt/kP66aairWFG3MNE9+P49FbuNp3DsAY7l22USxIFstXuQLPJPtQHfsOBqQrg+2mmonNzKUHiv3yBpppqLeK5l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3" name="Picture 11" descr="http://3.bp.blogspot.com/-1iax28LARNs/Uelm8nGz1nI/AAAAAAAABXA/p0-h14jUCr8/s1600/Khung-anh-dep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1281376">
            <a:off x="3390105" y="1373056"/>
            <a:ext cx="425949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</a:p>
          <a:p>
            <a:pPr algn="ctr"/>
            <a:r>
              <a:rPr lang="en-US" sz="80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 </a:t>
            </a:r>
          </a:p>
          <a:p>
            <a:pPr algn="ctr"/>
            <a:r>
              <a:rPr lang="en-US" sz="80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8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8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N???</a:t>
            </a:r>
            <a:endParaRPr lang="en-US" sz="8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VNI-Whimsy" pitchFamily="2" charset="0"/>
            </a:endParaRPr>
          </a:p>
        </p:txBody>
      </p:sp>
      <p:pic>
        <p:nvPicPr>
          <p:cNvPr id="12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185" y="967594"/>
            <a:ext cx="589197" cy="5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16" y="2971283"/>
            <a:ext cx="589197" cy="5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02" y="1968149"/>
            <a:ext cx="589197" cy="5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71" y="1730643"/>
            <a:ext cx="589197" cy="5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443" y="2845298"/>
            <a:ext cx="589197" cy="5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883043"/>
            <a:ext cx="436797" cy="43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star02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16" y="4509120"/>
            <a:ext cx="589197" cy="58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" y="0"/>
            <a:ext cx="91440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980728"/>
            <a:ext cx="5806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môt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600" b="1" dirty="0">
                <a:solidFill>
                  <a:srgbClr val="2E0E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686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bglabs.evade.netdna-cdn.com/files/chalkboard-background-2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Snip Single Corner Rectangle 4"/>
              <p:cNvSpPr/>
              <p:nvPr/>
            </p:nvSpPr>
            <p:spPr>
              <a:xfrm>
                <a:off x="621904" y="215664"/>
                <a:ext cx="8064896" cy="1224136"/>
              </a:xfrm>
              <a:prstGeom prst="snip1Rect">
                <a:avLst/>
              </a:prstGeom>
              <a:blipFill>
                <a:blip r:embed="rId3"/>
                <a:tile tx="0" ty="0" sx="100000" sy="100000" flip="none" algn="tl"/>
              </a:blipFill>
              <a:effectLst>
                <a:reflection blurRad="6350" stA="50000" endA="300" endPos="55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1: Cho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𝒙𝑶𝒚</m:t>
                        </m:r>
                      </m:e>
                    </m:acc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xOy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yOy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yOy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’?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nip Single Corner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04" y="215664"/>
                <a:ext cx="8064896" cy="1224136"/>
              </a:xfrm>
              <a:prstGeom prst="snip1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reflection blurRad="6350" stA="50000" endA="300" endPos="55500" dist="50800" dir="5400000" sy="-100000" algn="bl" rotWithShape="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1905000" y="1464988"/>
            <a:ext cx="6324600" cy="1878013"/>
            <a:chOff x="1371600" y="2590800"/>
            <a:chExt cx="6324600" cy="1878600"/>
          </a:xfrm>
        </p:grpSpPr>
        <p:sp>
          <p:nvSpPr>
            <p:cNvPr id="8" name="Line 14"/>
            <p:cNvSpPr>
              <a:spLocks noChangeShapeType="1"/>
            </p:cNvSpPr>
            <p:nvPr/>
          </p:nvSpPr>
          <p:spPr bwMode="auto">
            <a:xfrm>
              <a:off x="1524000" y="3886200"/>
              <a:ext cx="5867400" cy="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Line 15"/>
            <p:cNvSpPr>
              <a:spLocks noChangeShapeType="1"/>
            </p:cNvSpPr>
            <p:nvPr/>
          </p:nvSpPr>
          <p:spPr bwMode="auto">
            <a:xfrm flipV="1">
              <a:off x="4038600" y="2667000"/>
              <a:ext cx="1219200" cy="121920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1371600" y="3429000"/>
              <a:ext cx="533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3848100" y="3810000"/>
              <a:ext cx="533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chemeClr val="bg1"/>
                  </a:solidFill>
                  <a:latin typeface=".VnTime" pitchFamily="34" charset="0"/>
                </a:rPr>
                <a:t>O</a:t>
              </a: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5257800" y="2590800"/>
              <a:ext cx="533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chemeClr val="bg1"/>
                  </a:solidFill>
                  <a:latin typeface=".VnTime" pitchFamily="34" charset="0"/>
                </a:rPr>
                <a:t>y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7162800" y="3429000"/>
              <a:ext cx="5334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dirty="0">
                  <a:solidFill>
                    <a:schemeClr val="bg1"/>
                  </a:solidFill>
                  <a:latin typeface=".VnTime" pitchFamily="34" charset="0"/>
                </a:rPr>
                <a:t>y’</a:t>
              </a:r>
            </a:p>
          </p:txBody>
        </p:sp>
        <p:pic>
          <p:nvPicPr>
            <p:cNvPr id="14" name="Picture 2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200400"/>
              <a:ext cx="647700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Arc 14"/>
            <p:cNvSpPr/>
            <p:nvPr/>
          </p:nvSpPr>
          <p:spPr bwMode="auto">
            <a:xfrm rot="16853305">
              <a:off x="3646327" y="3440539"/>
              <a:ext cx="1029022" cy="1028700"/>
            </a:xfrm>
            <a:prstGeom prst="arc">
              <a:avLst>
                <a:gd name="adj1" fmla="val 16099993"/>
                <a:gd name="adj2" fmla="val 994673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4038600" y="3581710"/>
              <a:ext cx="609600" cy="609791"/>
            </a:xfrm>
            <a:prstGeom prst="arc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59"/>
              <p:cNvSpPr txBox="1">
                <a:spLocks noChangeArrowheads="1"/>
              </p:cNvSpPr>
              <p:nvPr/>
            </p:nvSpPr>
            <p:spPr bwMode="auto">
              <a:xfrm>
                <a:off x="1411188" y="3171566"/>
                <a:ext cx="6285012" cy="35128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xOy</a:t>
                </a:r>
                <a:r>
                  <a:rPr lang="en-US" sz="2800" b="1" dirty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yOy</a:t>
                </a:r>
                <a:r>
                  <a:rPr lang="en-US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’ </a:t>
                </a:r>
                <a:r>
                  <a:rPr lang="en-US" sz="2800" b="1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kề</a:t>
                </a:r>
                <a:r>
                  <a:rPr lang="en-US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bù</a:t>
                </a:r>
                <a:r>
                  <a:rPr lang="en-US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nên</a:t>
                </a:r>
                <a:r>
                  <a:rPr lang="en-US" sz="2800" b="1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ta </a:t>
                </a:r>
                <a:r>
                  <a:rPr lang="en-US" sz="2800" b="1" dirty="0" err="1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chemeClr val="bg1"/>
                    </a:solidFill>
                    <a:latin typeface="VNI-Disney" pitchFamily="2" charset="0"/>
                    <a:cs typeface="Times New Roman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latin typeface="VNI-Disney" pitchFamily="2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𝑦𝑂𝑦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chemeClr val="bg1"/>
                  </a:solidFill>
                  <a:latin typeface="VNI-Disney" pitchFamily="2" charset="0"/>
                </a:endParaRPr>
              </a:p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Hay:</a:t>
                </a:r>
                <a:r>
                  <a:rPr lang="en-US" sz="2800" dirty="0">
                    <a:solidFill>
                      <a:schemeClr val="bg1"/>
                    </a:solidFill>
                    <a:latin typeface="VNI-Disney" pitchFamily="2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120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𝑦𝑂𝑦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sz="2800" b="0" dirty="0">
                  <a:solidFill>
                    <a:schemeClr val="bg1"/>
                  </a:solidFill>
                  <a:latin typeface="VNI-Disney" pitchFamily="2" charset="0"/>
                </a:endParaRPr>
              </a:p>
              <a:p>
                <a:pPr eaLnBrk="1" hangingPunct="1">
                  <a:lnSpc>
                    <a:spcPct val="150000"/>
                  </a:lnSpc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𝑦𝑂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60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VNI-Disney" pitchFamily="2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US" sz="2800" dirty="0">
                  <a:solidFill>
                    <a:schemeClr val="bg1"/>
                  </a:solidFill>
                  <a:latin typeface="VNI-Disney" pitchFamily="2" charset="0"/>
                </a:endParaRPr>
              </a:p>
            </p:txBody>
          </p:sp>
        </mc:Choice>
        <mc:Fallback xmlns="">
          <p:sp>
            <p:nvSpPr>
              <p:cNvPr id="17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1188" y="3171566"/>
                <a:ext cx="6285012" cy="3512821"/>
              </a:xfrm>
              <a:prstGeom prst="rect">
                <a:avLst/>
              </a:prstGeom>
              <a:blipFill rotWithShape="0">
                <a:blip r:embed="rId6"/>
                <a:stretch>
                  <a:fillRect l="-1938" t="-1733" r="-1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1" descr="shee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718519" cy="171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64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bglabs.evade.netdna-cdn.com/files/chalkboard-background-2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nip Single Corner Rectangle 4"/>
          <p:cNvSpPr/>
          <p:nvPr/>
        </p:nvSpPr>
        <p:spPr>
          <a:xfrm>
            <a:off x="690814" y="127607"/>
            <a:ext cx="8064896" cy="1224136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Cho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2665862" y="1695188"/>
            <a:ext cx="4191000" cy="2754313"/>
            <a:chOff x="2743200" y="914400"/>
            <a:chExt cx="4191000" cy="2755010"/>
          </a:xfrm>
        </p:grpSpPr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2895600" y="1104900"/>
              <a:ext cx="3924300" cy="2564510"/>
              <a:chOff x="3924300" y="2236090"/>
              <a:chExt cx="3924300" cy="2564510"/>
            </a:xfrm>
          </p:grpSpPr>
          <p:grpSp>
            <p:nvGrpSpPr>
              <p:cNvPr id="16" name="Group 34"/>
              <p:cNvGrpSpPr>
                <a:grpSpLocks/>
              </p:cNvGrpSpPr>
              <p:nvPr/>
            </p:nvGrpSpPr>
            <p:grpSpPr bwMode="auto">
              <a:xfrm>
                <a:off x="3924300" y="2236090"/>
                <a:ext cx="3924300" cy="2564510"/>
                <a:chOff x="3924300" y="2159890"/>
                <a:chExt cx="3924300" cy="2564510"/>
              </a:xfrm>
            </p:grpSpPr>
            <p:grpSp>
              <p:nvGrpSpPr>
                <p:cNvPr id="20" name="Group 15"/>
                <p:cNvGrpSpPr>
                  <a:grpSpLocks/>
                </p:cNvGrpSpPr>
                <p:nvPr/>
              </p:nvGrpSpPr>
              <p:grpSpPr bwMode="auto">
                <a:xfrm>
                  <a:off x="3924300" y="2159890"/>
                  <a:ext cx="3924300" cy="1942718"/>
                  <a:chOff x="3384" y="768"/>
                  <a:chExt cx="2472" cy="1224"/>
                </a:xfrm>
              </p:grpSpPr>
              <p:sp>
                <p:nvSpPr>
                  <p:cNvPr id="24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464"/>
                    <a:ext cx="960" cy="528"/>
                  </a:xfrm>
                  <a:prstGeom prst="line">
                    <a:avLst/>
                  </a:prstGeom>
                  <a:noFill/>
                  <a:ln w="38100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Line 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84" y="1992"/>
                    <a:ext cx="247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1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708" y="1380"/>
                    <a:ext cx="122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" name="Arc 20"/>
                <p:cNvSpPr/>
                <p:nvPr/>
              </p:nvSpPr>
              <p:spPr bwMode="auto">
                <a:xfrm rot="16853305">
                  <a:off x="4811583" y="3695570"/>
                  <a:ext cx="1028960" cy="102870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Arc 21"/>
                <p:cNvSpPr/>
                <p:nvPr/>
              </p:nvSpPr>
              <p:spPr bwMode="auto">
                <a:xfrm>
                  <a:off x="5715000" y="3798653"/>
                  <a:ext cx="609600" cy="609754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" name="Arc 22"/>
                <p:cNvSpPr/>
                <p:nvPr/>
              </p:nvSpPr>
              <p:spPr bwMode="auto">
                <a:xfrm rot="21176123">
                  <a:off x="5254625" y="3611280"/>
                  <a:ext cx="609600" cy="609754"/>
                </a:xfrm>
                <a:prstGeom prst="arc">
                  <a:avLst>
                    <a:gd name="adj1" fmla="val 14966633"/>
                    <a:gd name="adj2" fmla="val 21261099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7" name="TextBox 31"/>
              <p:cNvSpPr txBox="1">
                <a:spLocks noChangeArrowheads="1"/>
              </p:cNvSpPr>
              <p:nvPr/>
            </p:nvSpPr>
            <p:spPr bwMode="auto">
              <a:xfrm>
                <a:off x="4533900" y="3428627"/>
                <a:ext cx="800100" cy="457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90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endParaRPr lang="en-US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" name="TextBox 32"/>
              <p:cNvSpPr txBox="1">
                <a:spLocks noChangeArrowheads="1"/>
              </p:cNvSpPr>
              <p:nvPr/>
            </p:nvSpPr>
            <p:spPr bwMode="auto">
              <a:xfrm>
                <a:off x="5638800" y="3276185"/>
                <a:ext cx="800100" cy="45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60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endParaRPr lang="en-US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" name="TextBox 33"/>
              <p:cNvSpPr txBox="1">
                <a:spLocks noChangeArrowheads="1"/>
              </p:cNvSpPr>
              <p:nvPr/>
            </p:nvSpPr>
            <p:spPr bwMode="auto">
              <a:xfrm>
                <a:off x="6248400" y="3614415"/>
                <a:ext cx="800100" cy="457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30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endParaRPr lang="en-US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" name="TextBox 36"/>
            <p:cNvSpPr txBox="1">
              <a:spLocks noChangeArrowheads="1"/>
            </p:cNvSpPr>
            <p:nvPr/>
          </p:nvSpPr>
          <p:spPr bwMode="auto">
            <a:xfrm>
              <a:off x="4419600" y="914400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2" name="TextBox 37"/>
            <p:cNvSpPr txBox="1">
              <a:spLocks noChangeArrowheads="1"/>
            </p:cNvSpPr>
            <p:nvPr/>
          </p:nvSpPr>
          <p:spPr bwMode="auto">
            <a:xfrm>
              <a:off x="5943600" y="1790922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13" name="TextBox 38"/>
            <p:cNvSpPr txBox="1">
              <a:spLocks noChangeArrowheads="1"/>
            </p:cNvSpPr>
            <p:nvPr/>
          </p:nvSpPr>
          <p:spPr bwMode="auto">
            <a:xfrm>
              <a:off x="6553200" y="2476896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4" name="TextBox 39"/>
            <p:cNvSpPr txBox="1">
              <a:spLocks noChangeArrowheads="1"/>
            </p:cNvSpPr>
            <p:nvPr/>
          </p:nvSpPr>
          <p:spPr bwMode="auto">
            <a:xfrm>
              <a:off x="2743200" y="2553115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5" name="TextBox 40"/>
            <p:cNvSpPr txBox="1">
              <a:spLocks noChangeArrowheads="1"/>
            </p:cNvSpPr>
            <p:nvPr/>
          </p:nvSpPr>
          <p:spPr bwMode="auto">
            <a:xfrm>
              <a:off x="4152900" y="2972321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50136" y="4267779"/>
                <a:ext cx="5973223" cy="869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𝑥𝑂𝑘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𝑂𝑘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200" dirty="0">
                    <a:solidFill>
                      <a:schemeClr val="bg1"/>
                    </a:solidFill>
                    <a:latin typeface="VNI-Disney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136" y="4267779"/>
                <a:ext cx="5973223" cy="869982"/>
              </a:xfrm>
              <a:prstGeom prst="rect">
                <a:avLst/>
              </a:prstGeom>
              <a:blipFill rotWithShape="0">
                <a:blip r:embed="rId4"/>
                <a:stretch>
                  <a:fillRect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7193611" y="4299990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Sai</a:t>
            </a:r>
            <a:endParaRPr lang="en-US" sz="5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5" name="Picture 7" descr="550452sulha8orw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40707"/>
            <a:ext cx="1828364" cy="174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ction Button: Forward or Next 53">
            <a:hlinkClick r:id="rId6" action="ppaction://hlinksldjump" highlightClick="1"/>
          </p:cNvPr>
          <p:cNvSpPr/>
          <p:nvPr/>
        </p:nvSpPr>
        <p:spPr>
          <a:xfrm>
            <a:off x="8316416" y="6021288"/>
            <a:ext cx="64807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bglabs.evade.netdna-cdn.com/files/chalkboard-background-2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nip Single Corner Rectangle 4"/>
          <p:cNvSpPr/>
          <p:nvPr/>
        </p:nvSpPr>
        <p:spPr>
          <a:xfrm>
            <a:off x="650428" y="44624"/>
            <a:ext cx="8064896" cy="1224136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Cho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2665862" y="1695188"/>
            <a:ext cx="4191000" cy="2754313"/>
            <a:chOff x="2743200" y="914400"/>
            <a:chExt cx="4191000" cy="2755010"/>
          </a:xfrm>
        </p:grpSpPr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2895600" y="1104900"/>
              <a:ext cx="3924300" cy="2564510"/>
              <a:chOff x="3924300" y="2236090"/>
              <a:chExt cx="3924300" cy="2564510"/>
            </a:xfrm>
          </p:grpSpPr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3924300" y="2236090"/>
                <a:ext cx="3924300" cy="2564510"/>
                <a:chOff x="3924300" y="2159890"/>
                <a:chExt cx="3924300" cy="2564510"/>
              </a:xfrm>
            </p:grpSpPr>
            <p:grpSp>
              <p:nvGrpSpPr>
                <p:cNvPr id="17" name="Group 15"/>
                <p:cNvGrpSpPr>
                  <a:grpSpLocks/>
                </p:cNvGrpSpPr>
                <p:nvPr/>
              </p:nvGrpSpPr>
              <p:grpSpPr bwMode="auto">
                <a:xfrm>
                  <a:off x="3924300" y="2159890"/>
                  <a:ext cx="3924300" cy="1942718"/>
                  <a:chOff x="3384" y="768"/>
                  <a:chExt cx="2472" cy="1224"/>
                </a:xfrm>
              </p:grpSpPr>
              <p:sp>
                <p:nvSpPr>
                  <p:cNvPr id="21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20" y="1464"/>
                    <a:ext cx="960" cy="528"/>
                  </a:xfrm>
                  <a:prstGeom prst="line">
                    <a:avLst/>
                  </a:prstGeom>
                  <a:noFill/>
                  <a:ln w="38100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Line 1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384" y="1992"/>
                    <a:ext cx="247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1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3708" y="1380"/>
                    <a:ext cx="1224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" name="Arc 17"/>
                <p:cNvSpPr/>
                <p:nvPr/>
              </p:nvSpPr>
              <p:spPr bwMode="auto">
                <a:xfrm rot="16853305">
                  <a:off x="4811583" y="3695570"/>
                  <a:ext cx="1028960" cy="1028700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" name="Arc 18"/>
                <p:cNvSpPr/>
                <p:nvPr/>
              </p:nvSpPr>
              <p:spPr bwMode="auto">
                <a:xfrm>
                  <a:off x="5715000" y="3798653"/>
                  <a:ext cx="609600" cy="609754"/>
                </a:xfrm>
                <a:prstGeom prst="arc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" name="Arc 19"/>
                <p:cNvSpPr/>
                <p:nvPr/>
              </p:nvSpPr>
              <p:spPr bwMode="auto">
                <a:xfrm rot="21176123">
                  <a:off x="5254625" y="3611280"/>
                  <a:ext cx="609600" cy="609754"/>
                </a:xfrm>
                <a:prstGeom prst="arc">
                  <a:avLst>
                    <a:gd name="adj1" fmla="val 14966633"/>
                    <a:gd name="adj2" fmla="val 21261099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4" name="TextBox 31"/>
              <p:cNvSpPr txBox="1">
                <a:spLocks noChangeArrowheads="1"/>
              </p:cNvSpPr>
              <p:nvPr/>
            </p:nvSpPr>
            <p:spPr bwMode="auto">
              <a:xfrm>
                <a:off x="4533900" y="3428627"/>
                <a:ext cx="800100" cy="457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90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endParaRPr lang="en-US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TextBox 32"/>
              <p:cNvSpPr txBox="1">
                <a:spLocks noChangeArrowheads="1"/>
              </p:cNvSpPr>
              <p:nvPr/>
            </p:nvSpPr>
            <p:spPr bwMode="auto">
              <a:xfrm>
                <a:off x="5638800" y="3276185"/>
                <a:ext cx="800100" cy="45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60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endParaRPr lang="en-US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TextBox 33"/>
              <p:cNvSpPr txBox="1">
                <a:spLocks noChangeArrowheads="1"/>
              </p:cNvSpPr>
              <p:nvPr/>
            </p:nvSpPr>
            <p:spPr bwMode="auto">
              <a:xfrm>
                <a:off x="6248400" y="3614415"/>
                <a:ext cx="800100" cy="457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</a:rPr>
                  <a:t>30</a:t>
                </a:r>
                <a:r>
                  <a:rPr lang="en-US" sz="2400" baseline="30000" dirty="0">
                    <a:solidFill>
                      <a:schemeClr val="bg1"/>
                    </a:solidFill>
                    <a:latin typeface="Times New Roman" pitchFamily="18" charset="0"/>
                  </a:rPr>
                  <a:t>O</a:t>
                </a:r>
                <a:endParaRPr lang="en-US" sz="24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8" name="TextBox 36"/>
            <p:cNvSpPr txBox="1">
              <a:spLocks noChangeArrowheads="1"/>
            </p:cNvSpPr>
            <p:nvPr/>
          </p:nvSpPr>
          <p:spPr bwMode="auto">
            <a:xfrm>
              <a:off x="4419600" y="914400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9" name="TextBox 37"/>
            <p:cNvSpPr txBox="1">
              <a:spLocks noChangeArrowheads="1"/>
            </p:cNvSpPr>
            <p:nvPr/>
          </p:nvSpPr>
          <p:spPr bwMode="auto">
            <a:xfrm>
              <a:off x="5943600" y="1790922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10" name="TextBox 38"/>
            <p:cNvSpPr txBox="1">
              <a:spLocks noChangeArrowheads="1"/>
            </p:cNvSpPr>
            <p:nvPr/>
          </p:nvSpPr>
          <p:spPr bwMode="auto">
            <a:xfrm>
              <a:off x="6553200" y="2476896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11" name="TextBox 39"/>
            <p:cNvSpPr txBox="1">
              <a:spLocks noChangeArrowheads="1"/>
            </p:cNvSpPr>
            <p:nvPr/>
          </p:nvSpPr>
          <p:spPr bwMode="auto">
            <a:xfrm>
              <a:off x="2743200" y="2553115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12" name="TextBox 40"/>
            <p:cNvSpPr txBox="1">
              <a:spLocks noChangeArrowheads="1"/>
            </p:cNvSpPr>
            <p:nvPr/>
          </p:nvSpPr>
          <p:spPr bwMode="auto">
            <a:xfrm>
              <a:off x="4152900" y="2972321"/>
              <a:ext cx="381000" cy="5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Tim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</a:defRPr>
              </a:lvl9pPr>
            </a:lstStyle>
            <a:p>
              <a:pPr eaLnBrk="1" hangingPunct="1"/>
              <a:r>
                <a:rPr lang="en-US" sz="2800" dirty="0">
                  <a:solidFill>
                    <a:schemeClr val="bg1"/>
                  </a:solidFill>
                  <a:latin typeface="Times New Roman" pitchFamily="18" charset="0"/>
                </a:rPr>
                <a:t>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46150" y="4519849"/>
                <a:ext cx="6410226" cy="610745"/>
              </a:xfrm>
              <a:prstGeom prst="rect">
                <a:avLst/>
              </a:prstGeom>
              <a:noFill/>
              <a:ln cmpd="dbl"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𝑥𝑂𝑘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200" dirty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VNI-Disney" pitchFamily="2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solidFill>
                    <a:schemeClr val="bg1"/>
                  </a:solidFill>
                  <a:latin typeface="VNI-Disney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50" y="4519849"/>
                <a:ext cx="6410226" cy="610745"/>
              </a:xfrm>
              <a:prstGeom prst="rect">
                <a:avLst/>
              </a:prstGeom>
              <a:blipFill rotWithShape="0">
                <a:blip r:embed="rId4"/>
                <a:stretch>
                  <a:fillRect t="-7767" b="-29126"/>
                </a:stretch>
              </a:blipFill>
              <a:ln cmpd="dbl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3230418" y="5223272"/>
            <a:ext cx="2223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đúng</a:t>
            </a:r>
            <a:endParaRPr lang="en-US" sz="54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6" name="Picture 9" descr="003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450954"/>
            <a:ext cx="2124075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ction Button: Forward or Next 26">
            <a:hlinkClick r:id="rId6" action="ppaction://hlinksldjump" highlightClick="1"/>
          </p:cNvPr>
          <p:cNvSpPr/>
          <p:nvPr/>
        </p:nvSpPr>
        <p:spPr>
          <a:xfrm>
            <a:off x="8316416" y="6021288"/>
            <a:ext cx="64807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bglabs.evade.netdna-cdn.com/files/chalkboard-background-2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nip Single Corner Rectangle 4"/>
          <p:cNvSpPr/>
          <p:nvPr/>
        </p:nvSpPr>
        <p:spPr>
          <a:xfrm>
            <a:off x="539552" y="229841"/>
            <a:ext cx="8064896" cy="703412"/>
          </a:xfrm>
          <a:prstGeom prst="snip1Rect">
            <a:avLst/>
          </a:prstGeom>
          <a:blipFill>
            <a:blip r:embed="rId3"/>
            <a:tile tx="0" ty="0" sx="100000" sy="100000" flip="none" algn="tl"/>
          </a:blip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79" y="1584812"/>
            <a:ext cx="7269163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59916" y="5349875"/>
            <a:ext cx="21193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Hai góc phụ nhau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63441" y="5310188"/>
            <a:ext cx="19780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Hai góc bù nhau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635254" y="5310188"/>
            <a:ext cx="1681162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Hai góc kề bù</a:t>
            </a:r>
          </a:p>
        </p:txBody>
      </p:sp>
      <p:pic>
        <p:nvPicPr>
          <p:cNvPr id="10" name="Picture 6" descr="!danc_c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19" y="1052736"/>
            <a:ext cx="1371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tion Button: Forward or Next 10">
            <a:hlinkClick r:id="rId6" action="ppaction://hlinksldjump" highlightClick="1"/>
          </p:cNvPr>
          <p:cNvSpPr/>
          <p:nvPr/>
        </p:nvSpPr>
        <p:spPr>
          <a:xfrm>
            <a:off x="8316416" y="6021288"/>
            <a:ext cx="64807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204864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20, 21, 22, 23 (SGK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83).</a:t>
            </a:r>
          </a:p>
        </p:txBody>
      </p:sp>
    </p:spTree>
    <p:extLst>
      <p:ext uri="{BB962C8B-B14F-4D97-AF65-F5344CB8AC3E}">
        <p14:creationId xmlns:p14="http://schemas.microsoft.com/office/powerpoint/2010/main" val="22862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082">
            <a:off x="-6341" y="4131434"/>
            <a:ext cx="2663969" cy="254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19672" y="1196752"/>
            <a:ext cx="6192688" cy="2952328"/>
            <a:chOff x="1619672" y="1196752"/>
            <a:chExt cx="6192688" cy="2952328"/>
          </a:xfrm>
        </p:grpSpPr>
        <p:sp>
          <p:nvSpPr>
            <p:cNvPr id="4" name="Cloud Callout 3"/>
            <p:cNvSpPr/>
            <p:nvPr/>
          </p:nvSpPr>
          <p:spPr>
            <a:xfrm>
              <a:off x="1619672" y="1196752"/>
              <a:ext cx="6192688" cy="2952328"/>
            </a:xfrm>
            <a:prstGeom prst="cloudCallout">
              <a:avLst>
                <a:gd name="adj1" fmla="val -67188"/>
                <a:gd name="adj2" fmla="val 73366"/>
              </a:avLst>
            </a:prstGeom>
            <a:solidFill>
              <a:srgbClr val="92D050">
                <a:alpha val="89000"/>
              </a:srgbClr>
            </a:solidFill>
            <a:ln>
              <a:noFill/>
            </a:ln>
            <a:scene3d>
              <a:camera prst="perspectiveHeroicExtremeLeftFacing"/>
              <a:lightRig rig="threePt" dir="t"/>
            </a:scene3d>
            <a:sp3d prstMaterial="plastic">
              <a:bevelT prst="relaxedInset"/>
              <a:bevelB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2927036"/>
                </p:ext>
              </p:extLst>
            </p:nvPr>
          </p:nvGraphicFramePr>
          <p:xfrm>
            <a:off x="3563888" y="2060848"/>
            <a:ext cx="3476625" cy="754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19" name="Equation" r:id="rId4" imgW="1180800" imgH="253800" progId="Equation.DSMT4">
                    <p:embed/>
                  </p:oleObj>
                </mc:Choice>
                <mc:Fallback>
                  <p:oleObj name="Equation" r:id="rId4" imgW="118080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3888" y="2060848"/>
                          <a:ext cx="3476625" cy="7540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2875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-18047"/>
                <a:ext cx="9144000" cy="96847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Chủ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GÓC</a:t>
                </a:r>
              </a:p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Tiết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20 §4.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𝒙𝑶𝒚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𝒚𝑶𝒛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8047"/>
                <a:ext cx="9144000" cy="968470"/>
              </a:xfrm>
              <a:prstGeom prst="rect">
                <a:avLst/>
              </a:prstGeom>
              <a:blipFill rotWithShape="0">
                <a:blip r:embed="rId2"/>
                <a:stretch>
                  <a:fillRect t="-6289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1520" y="98363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xOz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23528" y="1969676"/>
            <a:ext cx="3066065" cy="2486600"/>
            <a:chOff x="323528" y="1969676"/>
            <a:chExt cx="3066065" cy="2486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25297" y="4275206"/>
              <a:ext cx="266429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721528" y="2258982"/>
              <a:ext cx="939873" cy="20126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25297" y="2619022"/>
              <a:ext cx="1728192" cy="16525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101561" y="3841884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11760" y="242088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59632" y="196967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3528" y="393305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V="1">
            <a:off x="725297" y="2622630"/>
            <a:ext cx="1728192" cy="165257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721528" y="3501242"/>
            <a:ext cx="1629440" cy="1185068"/>
            <a:chOff x="634063" y="3899157"/>
            <a:chExt cx="1339127" cy="455506"/>
          </a:xfrm>
        </p:grpSpPr>
        <p:sp>
          <p:nvSpPr>
            <p:cNvPr id="31" name="Arc 30"/>
            <p:cNvSpPr/>
            <p:nvPr/>
          </p:nvSpPr>
          <p:spPr>
            <a:xfrm rot="1959742">
              <a:off x="634063" y="3899157"/>
              <a:ext cx="784805" cy="374993"/>
            </a:xfrm>
            <a:prstGeom prst="arc">
              <a:avLst/>
            </a:prstGeom>
            <a:ln w="19050">
              <a:solidFill>
                <a:srgbClr val="422C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313009" y="3954553"/>
                  <a:ext cx="6601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latin typeface="Cambria Math"/>
                              </a:rPr>
                              <m:t>45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3009" y="3954553"/>
                  <a:ext cx="660181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/>
          <p:cNvGrpSpPr/>
          <p:nvPr/>
        </p:nvGrpSpPr>
        <p:grpSpPr>
          <a:xfrm>
            <a:off x="755576" y="3245255"/>
            <a:ext cx="936590" cy="687801"/>
            <a:chOff x="755576" y="3245255"/>
            <a:chExt cx="936590" cy="687801"/>
          </a:xfrm>
        </p:grpSpPr>
        <p:grpSp>
          <p:nvGrpSpPr>
            <p:cNvPr id="35" name="Group 34"/>
            <p:cNvGrpSpPr/>
            <p:nvPr/>
          </p:nvGrpSpPr>
          <p:grpSpPr>
            <a:xfrm>
              <a:off x="755576" y="3674200"/>
              <a:ext cx="500051" cy="258856"/>
              <a:chOff x="755576" y="3674200"/>
              <a:chExt cx="500051" cy="258856"/>
            </a:xfrm>
          </p:grpSpPr>
          <p:sp>
            <p:nvSpPr>
              <p:cNvPr id="33" name="Arc 32"/>
              <p:cNvSpPr/>
              <p:nvPr/>
            </p:nvSpPr>
            <p:spPr>
              <a:xfrm>
                <a:off x="755576" y="3674200"/>
                <a:ext cx="500051" cy="258856"/>
              </a:xfrm>
              <a:prstGeom prst="arc">
                <a:avLst/>
              </a:prstGeom>
              <a:ln w="28575">
                <a:solidFill>
                  <a:srgbClr val="422C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>
                <a:off x="797305" y="3717032"/>
                <a:ext cx="386314" cy="216024"/>
              </a:xfrm>
              <a:prstGeom prst="arc">
                <a:avLst/>
              </a:prstGeom>
              <a:ln w="28575">
                <a:solidFill>
                  <a:srgbClr val="422C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031985" y="3245255"/>
                  <a:ext cx="6601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latin typeface="Cambria Math"/>
                              </a:rPr>
                              <m:t>20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985" y="3245255"/>
                  <a:ext cx="660181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401967" y="3803849"/>
            <a:ext cx="1217705" cy="561256"/>
            <a:chOff x="371687" y="3573016"/>
            <a:chExt cx="1536017" cy="849369"/>
          </a:xfrm>
        </p:grpSpPr>
        <p:sp>
          <p:nvSpPr>
            <p:cNvPr id="43" name="Arc 42"/>
            <p:cNvSpPr/>
            <p:nvPr/>
          </p:nvSpPr>
          <p:spPr>
            <a:xfrm rot="1335084">
              <a:off x="371687" y="3750921"/>
              <a:ext cx="906246" cy="671464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1155639" y="3573016"/>
                  <a:ext cx="75206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/>
                              </a:rPr>
                              <m:t>65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639" y="3573016"/>
                  <a:ext cx="75206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082" r="-6122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95536" y="4657391"/>
                <a:ext cx="3466142" cy="6009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𝑥𝑂𝑦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𝑦𝑂𝑧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𝑥𝑂𝑧</m:t>
                          </m:r>
                        </m:e>
                      </m:ac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657391"/>
                <a:ext cx="3466142" cy="6009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923928" y="2275873"/>
                <a:ext cx="4752528" cy="4556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Oy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Ox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Oz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𝑦𝑂𝑧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Ngược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𝑦𝑂𝑧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</a:rPr>
                          <m:t>𝑥𝑂𝑧</m:t>
                        </m:r>
                      </m:e>
                    </m:acc>
                    <m:r>
                      <a:rPr lang="en-US" sz="32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Oy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Ox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Oz.</a:t>
                </a:r>
              </a:p>
              <a:p>
                <a:pPr marL="342900" indent="-342900">
                  <a:buFont typeface="Wingdings" pitchFamily="2" charset="2"/>
                  <a:buChar char="Ø"/>
                </a:pP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275873"/>
                <a:ext cx="4752528" cy="4556632"/>
              </a:xfrm>
              <a:prstGeom prst="rect">
                <a:avLst/>
              </a:prstGeom>
              <a:blipFill rotWithShape="1">
                <a:blip r:embed="rId8"/>
                <a:stretch>
                  <a:fillRect l="-3338" t="-1872" r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88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8" grpId="0"/>
      <p:bldP spid="4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96244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xOy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xOz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1935610"/>
                <a:ext cx="8777064" cy="1842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500" b="1" u="sng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Bài </a:t>
                </a:r>
                <a:r>
                  <a:rPr lang="en-US" sz="2500" b="1" u="sng" dirty="0" err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2500" b="1" u="sng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: Cho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thước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𝐴𝑂𝐵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𝐵𝑂𝐶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𝐴𝑂𝐶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so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𝐴𝑂𝐵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𝐵𝑂𝐶</m:t>
                        </m:r>
                      </m:e>
                    </m:acc>
                    <m:r>
                      <a:rPr lang="en-US" sz="2500" b="0" i="1" smtClean="0">
                        <a:latin typeface="Cambria Math"/>
                      </a:rPr>
                      <m:t> </m:t>
                    </m:r>
                    <m:r>
                      <a:rPr lang="en-US" sz="2500" b="0" i="1" smtClean="0">
                        <a:latin typeface="Cambria Math"/>
                      </a:rPr>
                      <m:t>𝑣</m:t>
                    </m:r>
                    <m:r>
                      <a:rPr lang="en-US" sz="2500" b="0" i="1" smtClean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/>
                          </a:rPr>
                          <m:t>𝐴𝑂𝐶</m:t>
                        </m:r>
                      </m:e>
                    </m:acc>
                  </m:oMath>
                </a14:m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1; đo các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𝑦𝑂𝑧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𝑥𝑂𝑧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so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sánh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𝑥𝑂𝑦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𝑦𝑂𝑧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𝑣</m:t>
                    </m:r>
                    <m:r>
                      <a:rPr lang="en-US" sz="2400" b="0" i="1" smtClean="0">
                        <a:latin typeface="Cambria Math"/>
                      </a:rPr>
                      <m:t>à 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/>
                          </a:rPr>
                          <m:t>𝑥𝑂𝑧</m:t>
                        </m:r>
                      </m:e>
                    </m:acc>
                  </m:oMath>
                </a14:m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2500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500" dirty="0">
                    <a:latin typeface="Times New Roman" pitchFamily="18" charset="0"/>
                    <a:cs typeface="Times New Roman" pitchFamily="18" charset="0"/>
                  </a:rPr>
                  <a:t> 2: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35610"/>
                <a:ext cx="8777064" cy="1842940"/>
              </a:xfrm>
              <a:prstGeom prst="rect">
                <a:avLst/>
              </a:prstGeom>
              <a:blipFill rotWithShape="0">
                <a:blip r:embed="rId2"/>
                <a:stretch>
                  <a:fillRect l="-1111" r="-1597" b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971600" y="3599818"/>
            <a:ext cx="3131998" cy="2963428"/>
            <a:chOff x="-286604" y="122830"/>
            <a:chExt cx="2238263" cy="1767179"/>
          </a:xfrm>
        </p:grpSpPr>
        <p:grpSp>
          <p:nvGrpSpPr>
            <p:cNvPr id="9" name="Group 8"/>
            <p:cNvGrpSpPr/>
            <p:nvPr/>
          </p:nvGrpSpPr>
          <p:grpSpPr>
            <a:xfrm>
              <a:off x="-122830" y="354838"/>
              <a:ext cx="1692321" cy="1146386"/>
              <a:chOff x="-423080" y="81882"/>
              <a:chExt cx="1692321" cy="1146386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-200" y="1009690"/>
                <a:ext cx="1269441" cy="2180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-423080" y="81882"/>
                <a:ext cx="423080" cy="11463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-150" y="143224"/>
                <a:ext cx="327696" cy="10847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71693" y="1487400"/>
              <a:ext cx="388960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O</a:t>
              </a:r>
              <a:endParaRPr lang="en-US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562698" y="1084791"/>
              <a:ext cx="388961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en-US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463948" y="214875"/>
              <a:ext cx="388961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endParaRPr lang="en-US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-286604" y="122830"/>
              <a:ext cx="388961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endParaRPr lang="en-US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76056" y="3601414"/>
            <a:ext cx="3168348" cy="2530208"/>
            <a:chOff x="-1744061" y="122831"/>
            <a:chExt cx="4010277" cy="2007546"/>
          </a:xfrm>
        </p:grpSpPr>
        <p:grpSp>
          <p:nvGrpSpPr>
            <p:cNvPr id="18" name="Group 17"/>
            <p:cNvGrpSpPr/>
            <p:nvPr/>
          </p:nvGrpSpPr>
          <p:grpSpPr>
            <a:xfrm>
              <a:off x="-1587072" y="416180"/>
              <a:ext cx="3460372" cy="1514706"/>
              <a:chOff x="-1887322" y="143224"/>
              <a:chExt cx="3460372" cy="151470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-660" y="1227505"/>
                <a:ext cx="1573710" cy="2734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-1887322" y="1228268"/>
                <a:ext cx="1887323" cy="4296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-150" y="143224"/>
                <a:ext cx="327696" cy="10847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57725" y="1501111"/>
              <a:ext cx="569496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O</a:t>
              </a:r>
              <a:endParaRPr lang="en-US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1658247" y="1371065"/>
              <a:ext cx="607969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x</a:t>
              </a:r>
              <a:endParaRPr lang="en-US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511790" y="122831"/>
              <a:ext cx="388961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z</a:t>
              </a:r>
              <a:endParaRPr lang="en-US" sz="28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-1744061" y="1574067"/>
              <a:ext cx="593331" cy="556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y</a:t>
              </a:r>
              <a:endParaRPr lang="en-US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71600" y="6279703"/>
            <a:ext cx="2250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99530" y="6279703"/>
            <a:ext cx="2250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0" y="-3981"/>
                <a:ext cx="9144000" cy="96847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Chủ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GÓC</a:t>
                </a:r>
              </a:p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Tiết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20 §4.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𝒙𝑶𝒚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𝒚𝑶𝒛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3981"/>
                <a:ext cx="9144000" cy="968470"/>
              </a:xfrm>
              <a:prstGeom prst="rect">
                <a:avLst/>
              </a:prstGeom>
              <a:blipFill rotWithShape="0">
                <a:blip r:embed="rId3"/>
                <a:stretch>
                  <a:fillRect t="-6289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8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88640"/>
            <a:ext cx="2250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528" y="764704"/>
            <a:ext cx="3131998" cy="2963428"/>
            <a:chOff x="-286604" y="122830"/>
            <a:chExt cx="2238263" cy="1767179"/>
          </a:xfrm>
        </p:grpSpPr>
        <p:grpSp>
          <p:nvGrpSpPr>
            <p:cNvPr id="9" name="Group 8"/>
            <p:cNvGrpSpPr/>
            <p:nvPr/>
          </p:nvGrpSpPr>
          <p:grpSpPr>
            <a:xfrm>
              <a:off x="-122830" y="354838"/>
              <a:ext cx="1692321" cy="1146386"/>
              <a:chOff x="-423080" y="81882"/>
              <a:chExt cx="1692321" cy="1146386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-200" y="1009690"/>
                <a:ext cx="1269441" cy="21803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 flipV="1">
                <a:off x="-423080" y="81882"/>
                <a:ext cx="423080" cy="114638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-150" y="143224"/>
                <a:ext cx="327696" cy="10847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71693" y="1487400"/>
              <a:ext cx="388960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O</a:t>
              </a:r>
              <a:endParaRPr lang="en-US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1562698" y="1084791"/>
              <a:ext cx="388961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>
                  <a:effectLst/>
                  <a:latin typeface="Times New Roman"/>
                  <a:ea typeface="Calibri"/>
                  <a:cs typeface="Times New Roman"/>
                </a:rPr>
                <a:t>A</a:t>
              </a:r>
              <a:endParaRPr lang="en-US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463948" y="214875"/>
              <a:ext cx="388961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>
                  <a:effectLst/>
                  <a:latin typeface="Times New Roman"/>
                  <a:ea typeface="Calibri"/>
                  <a:cs typeface="Times New Roman"/>
                </a:rPr>
                <a:t>B</a:t>
              </a:r>
              <a:endParaRPr lang="en-US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-286604" y="122830"/>
              <a:ext cx="388961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C</a:t>
              </a:r>
              <a:endParaRPr lang="en-US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707904" y="422309"/>
                <a:ext cx="4608512" cy="2620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𝐴𝑂𝐶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100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𝐴𝑂𝐵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65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𝐵𝑂𝐶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𝐴𝑂𝐵</m:t>
                          </m:r>
                        </m:e>
                      </m:acc>
                      <m:r>
                        <a:rPr lang="en-US" sz="3200" b="0" i="0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𝐵𝑂𝐶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𝐴𝑂𝐶</m:t>
                          </m:r>
                        </m:e>
                      </m:acc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22309"/>
                <a:ext cx="4608512" cy="2620974"/>
              </a:xfrm>
              <a:prstGeom prst="rect">
                <a:avLst/>
              </a:prstGeom>
              <a:blipFill rotWithShape="1">
                <a:blip r:embed="rId2"/>
                <a:stretch>
                  <a:fillRect l="-3307" t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26043" y="3728132"/>
            <a:ext cx="3168348" cy="2943596"/>
            <a:chOff x="-1744061" y="122831"/>
            <a:chExt cx="4010277" cy="2007546"/>
          </a:xfrm>
        </p:grpSpPr>
        <p:grpSp>
          <p:nvGrpSpPr>
            <p:cNvPr id="19" name="Group 18"/>
            <p:cNvGrpSpPr/>
            <p:nvPr/>
          </p:nvGrpSpPr>
          <p:grpSpPr>
            <a:xfrm>
              <a:off x="-1587072" y="416180"/>
              <a:ext cx="3460372" cy="1514706"/>
              <a:chOff x="-1887322" y="143224"/>
              <a:chExt cx="3460372" cy="1514706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-660" y="1227505"/>
                <a:ext cx="1573710" cy="2734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-1887322" y="1228268"/>
                <a:ext cx="1887323" cy="42966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-150" y="143224"/>
                <a:ext cx="327696" cy="10847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Box 2"/>
            <p:cNvSpPr txBox="1">
              <a:spLocks noChangeArrowheads="1"/>
            </p:cNvSpPr>
            <p:nvPr/>
          </p:nvSpPr>
          <p:spPr bwMode="auto">
            <a:xfrm>
              <a:off x="57725" y="1501111"/>
              <a:ext cx="569496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O</a:t>
              </a:r>
              <a:endParaRPr lang="en-US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1658247" y="1371065"/>
              <a:ext cx="607969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x</a:t>
              </a:r>
              <a:endParaRPr lang="en-US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Text Box 2"/>
            <p:cNvSpPr txBox="1">
              <a:spLocks noChangeArrowheads="1"/>
            </p:cNvSpPr>
            <p:nvPr/>
          </p:nvSpPr>
          <p:spPr bwMode="auto">
            <a:xfrm>
              <a:off x="511790" y="122831"/>
              <a:ext cx="388961" cy="40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z</a:t>
              </a:r>
              <a:endParaRPr lang="en-US" sz="2800" dirty="0">
                <a:effectLst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-1744061" y="1574067"/>
              <a:ext cx="593331" cy="556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US" sz="2000" b="1" dirty="0">
                  <a:effectLst/>
                  <a:latin typeface="Times New Roman"/>
                  <a:ea typeface="Calibri"/>
                  <a:cs typeface="Times New Roman"/>
                </a:rPr>
                <a:t>y</a:t>
              </a:r>
              <a:endParaRPr lang="en-US" sz="20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-108520" y="3356992"/>
            <a:ext cx="2250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68360" y="3693226"/>
                <a:ext cx="4608512" cy="2678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𝑥𝑂𝑦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150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𝑦𝑂𝑧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120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200" b="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𝑥𝑂𝑧</m:t>
                        </m:r>
                      </m:e>
                    </m:acc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85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3200" b="0" i="0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𝑦𝑂𝑧</m:t>
                          </m:r>
                        </m:e>
                      </m:acc>
                      <m:r>
                        <a:rPr lang="en-US" sz="32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&gt;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𝑥𝑂𝑧</m:t>
                          </m:r>
                        </m:e>
                      </m:acc>
                    </m:oMath>
                  </m:oMathPara>
                </a14:m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360" y="3693226"/>
                <a:ext cx="4608512" cy="2678747"/>
              </a:xfrm>
              <a:prstGeom prst="rect">
                <a:avLst/>
              </a:prstGeom>
              <a:blipFill rotWithShape="1">
                <a:blip r:embed="rId3"/>
                <a:stretch>
                  <a:fillRect l="-3439" t="-3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6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5347" y="1010231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2987824" y="1628800"/>
            <a:ext cx="5299497" cy="2952328"/>
          </a:xfrm>
          <a:prstGeom prst="cloudCallout">
            <a:avLst>
              <a:gd name="adj1" fmla="val 57199"/>
              <a:gd name="adj2" fmla="val 43781"/>
            </a:avLst>
          </a:prstGeom>
          <a:solidFill>
            <a:srgbClr val="FFC000">
              <a:alpha val="89000"/>
            </a:srgbClr>
          </a:solidFill>
          <a:ln>
            <a:noFill/>
          </a:ln>
          <a:scene3d>
            <a:camera prst="perspectiveHeroicExtremeLeftFacing"/>
            <a:lightRig rig="threePt" dir="t"/>
          </a:scene3d>
          <a:sp3d prstMaterial="plastic"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6" descr="BOYWR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127" y="4797152"/>
            <a:ext cx="2592388" cy="185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23528" y="1969676"/>
            <a:ext cx="3066065" cy="2486600"/>
            <a:chOff x="323528" y="1969676"/>
            <a:chExt cx="3066065" cy="2486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725297" y="4275206"/>
              <a:ext cx="266429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21528" y="2258982"/>
              <a:ext cx="939873" cy="20126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25297" y="2619022"/>
              <a:ext cx="1728192" cy="165257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01561" y="3841884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11760" y="2420888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259632" y="196967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z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3528" y="3933056"/>
              <a:ext cx="28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21528" y="3501242"/>
            <a:ext cx="1629440" cy="1185068"/>
            <a:chOff x="634063" y="3899157"/>
            <a:chExt cx="1339127" cy="455506"/>
          </a:xfrm>
        </p:grpSpPr>
        <p:sp>
          <p:nvSpPr>
            <p:cNvPr id="25" name="Arc 24"/>
            <p:cNvSpPr/>
            <p:nvPr/>
          </p:nvSpPr>
          <p:spPr>
            <a:xfrm rot="1959742">
              <a:off x="634063" y="3899157"/>
              <a:ext cx="784805" cy="374993"/>
            </a:xfrm>
            <a:prstGeom prst="arc">
              <a:avLst/>
            </a:prstGeom>
            <a:ln w="19050">
              <a:solidFill>
                <a:srgbClr val="422C1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313009" y="3954553"/>
                  <a:ext cx="6601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latin typeface="Cambria Math"/>
                              </a:rPr>
                              <m:t>45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3009" y="3954553"/>
                  <a:ext cx="660181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55576" y="3245255"/>
            <a:ext cx="936590" cy="687801"/>
            <a:chOff x="755576" y="3245255"/>
            <a:chExt cx="936590" cy="687801"/>
          </a:xfrm>
        </p:grpSpPr>
        <p:grpSp>
          <p:nvGrpSpPr>
            <p:cNvPr id="28" name="Group 27"/>
            <p:cNvGrpSpPr/>
            <p:nvPr/>
          </p:nvGrpSpPr>
          <p:grpSpPr>
            <a:xfrm>
              <a:off x="755576" y="3674200"/>
              <a:ext cx="500051" cy="258856"/>
              <a:chOff x="755576" y="3674200"/>
              <a:chExt cx="500051" cy="258856"/>
            </a:xfrm>
          </p:grpSpPr>
          <p:sp>
            <p:nvSpPr>
              <p:cNvPr id="30" name="Arc 29"/>
              <p:cNvSpPr/>
              <p:nvPr/>
            </p:nvSpPr>
            <p:spPr>
              <a:xfrm>
                <a:off x="755576" y="3674200"/>
                <a:ext cx="500051" cy="258856"/>
              </a:xfrm>
              <a:prstGeom prst="arc">
                <a:avLst/>
              </a:prstGeom>
              <a:ln w="28575">
                <a:solidFill>
                  <a:srgbClr val="422C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/>
              <p:cNvSpPr/>
              <p:nvPr/>
            </p:nvSpPr>
            <p:spPr>
              <a:xfrm>
                <a:off x="797305" y="3717032"/>
                <a:ext cx="386314" cy="216024"/>
              </a:xfrm>
              <a:prstGeom prst="arc">
                <a:avLst/>
              </a:prstGeom>
              <a:ln w="28575">
                <a:solidFill>
                  <a:srgbClr val="422C1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031985" y="3245255"/>
                  <a:ext cx="66018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0" smtClean="0">
                                <a:latin typeface="Cambria Math"/>
                              </a:rPr>
                              <m:t>20</m:t>
                            </m:r>
                          </m:e>
                          <m:sup>
                            <m:r>
                              <a:rPr lang="en-US" sz="20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985" y="3245255"/>
                  <a:ext cx="660181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401967" y="3803849"/>
            <a:ext cx="1217705" cy="561256"/>
            <a:chOff x="371687" y="3573016"/>
            <a:chExt cx="1536017" cy="849369"/>
          </a:xfrm>
        </p:grpSpPr>
        <p:sp>
          <p:nvSpPr>
            <p:cNvPr id="33" name="Arc 32"/>
            <p:cNvSpPr/>
            <p:nvPr/>
          </p:nvSpPr>
          <p:spPr>
            <a:xfrm rot="1335084">
              <a:off x="371687" y="3750921"/>
              <a:ext cx="906246" cy="671464"/>
            </a:xfrm>
            <a:prstGeom prst="arc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1155639" y="3573016"/>
                  <a:ext cx="75206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latin typeface="Cambria Math"/>
                              </a:rPr>
                              <m:t>65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639" y="3573016"/>
                  <a:ext cx="752065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4082" r="-6122" b="-5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0" y="10089"/>
                <a:ext cx="9144000" cy="96847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Chủ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GÓC</a:t>
                </a:r>
              </a:p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Tiết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20 §4.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𝒙𝑶𝒚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𝒚𝑶𝒛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089"/>
                <a:ext cx="9144000" cy="968470"/>
              </a:xfrm>
              <a:prstGeom prst="rect">
                <a:avLst/>
              </a:prstGeom>
              <a:blipFill rotWithShape="0">
                <a:blip r:embed="rId7"/>
                <a:stretch>
                  <a:fillRect t="-6918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36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8728" y="1668059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a. Hai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611560" y="2260368"/>
            <a:ext cx="813690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: 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+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+ Hai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nằm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nửa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phẳng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bờ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chung</a:t>
            </a:r>
            <a:r>
              <a:rPr lang="en-US" sz="2800" dirty="0"/>
              <a:t>.</a:t>
            </a:r>
            <a:endParaRPr lang="en-US" sz="3600" dirty="0"/>
          </a:p>
        </p:txBody>
      </p: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2521874" y="3861048"/>
            <a:ext cx="4320480" cy="3230104"/>
            <a:chOff x="624" y="1527"/>
            <a:chExt cx="3182" cy="1617"/>
          </a:xfrm>
        </p:grpSpPr>
        <p:sp>
          <p:nvSpPr>
            <p:cNvPr id="8" name="Rectangle 43"/>
            <p:cNvSpPr>
              <a:spLocks noChangeArrowheads="1"/>
            </p:cNvSpPr>
            <p:nvPr/>
          </p:nvSpPr>
          <p:spPr bwMode="auto">
            <a:xfrm>
              <a:off x="2114" y="2688"/>
              <a:ext cx="549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 dirty="0">
                  <a:solidFill>
                    <a:srgbClr val="000000"/>
                  </a:solidFill>
                  <a:latin typeface=".VnTime" pitchFamily="34" charset="0"/>
                  <a:cs typeface="Arial" charset="0"/>
                </a:rPr>
                <a:t>O</a:t>
              </a:r>
            </a:p>
          </p:txBody>
        </p:sp>
        <p:sp>
          <p:nvSpPr>
            <p:cNvPr id="9" name="Text Box 44"/>
            <p:cNvSpPr txBox="1">
              <a:spLocks noChangeArrowheads="1"/>
            </p:cNvSpPr>
            <p:nvPr/>
          </p:nvSpPr>
          <p:spPr bwMode="auto">
            <a:xfrm>
              <a:off x="624" y="2274"/>
              <a:ext cx="480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.VnTime" pitchFamily="34" charset="0"/>
                  <a:cs typeface="Arial" charset="0"/>
                </a:rPr>
                <a:t>x</a:t>
              </a:r>
              <a:endParaRPr lang="en-US" sz="1400" dirty="0">
                <a:solidFill>
                  <a:srgbClr val="000000"/>
                </a:solidFill>
                <a:latin typeface=".VnTime" pitchFamily="34" charset="0"/>
                <a:cs typeface="Arial" charset="0"/>
              </a:endParaRPr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2105" y="1536"/>
              <a:ext cx="345" cy="1251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46"/>
            <p:cNvSpPr>
              <a:spLocks noChangeShapeType="1"/>
            </p:cNvSpPr>
            <p:nvPr/>
          </p:nvSpPr>
          <p:spPr bwMode="auto">
            <a:xfrm flipH="1">
              <a:off x="2105" y="1995"/>
              <a:ext cx="1481" cy="78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47"/>
            <p:cNvSpPr>
              <a:spLocks noChangeShapeType="1"/>
            </p:cNvSpPr>
            <p:nvPr/>
          </p:nvSpPr>
          <p:spPr bwMode="auto">
            <a:xfrm>
              <a:off x="672" y="1995"/>
              <a:ext cx="1433" cy="783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48"/>
            <p:cNvSpPr>
              <a:spLocks noChangeArrowheads="1"/>
            </p:cNvSpPr>
            <p:nvPr/>
          </p:nvSpPr>
          <p:spPr bwMode="auto">
            <a:xfrm>
              <a:off x="3390" y="1996"/>
              <a:ext cx="41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>
                  <a:solidFill>
                    <a:srgbClr val="000000"/>
                  </a:solidFill>
                  <a:latin typeface=".VnTime" pitchFamily="34" charset="0"/>
                  <a:cs typeface="Arial" charset="0"/>
                </a:rPr>
                <a:t>z</a:t>
              </a:r>
            </a:p>
          </p:txBody>
        </p:sp>
        <p:sp>
          <p:nvSpPr>
            <p:cNvPr id="14" name="Rectangle 49"/>
            <p:cNvSpPr>
              <a:spLocks noChangeArrowheads="1"/>
            </p:cNvSpPr>
            <p:nvPr/>
          </p:nvSpPr>
          <p:spPr bwMode="auto">
            <a:xfrm>
              <a:off x="2402" y="1527"/>
              <a:ext cx="394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dirty="0">
                  <a:solidFill>
                    <a:srgbClr val="000000"/>
                  </a:solidFill>
                  <a:latin typeface=".VnTime" pitchFamily="34" charset="0"/>
                  <a:cs typeface="Arial" charset="0"/>
                </a:rPr>
                <a:t>y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8688" y="116517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5" name="Picture 7" descr="3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62575"/>
            <a:ext cx="19621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0" y="-3979"/>
                <a:ext cx="9144000" cy="96847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Chủ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GÓC</a:t>
                </a:r>
              </a:p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Tiết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20 §4.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𝒙𝑶𝒚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𝒚𝑶𝒛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3979"/>
                <a:ext cx="9144000" cy="968470"/>
              </a:xfrm>
              <a:prstGeom prst="rect">
                <a:avLst/>
              </a:prstGeom>
              <a:blipFill rotWithShape="0">
                <a:blip r:embed="rId3"/>
                <a:stretch>
                  <a:fillRect t="-6289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1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47610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b. Hai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24313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1916865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90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i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35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55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238" y="3284984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c. Hai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584" y="371703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i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110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961" y="4659816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d. Hai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97996"/>
              </p:ext>
            </p:extLst>
          </p:nvPr>
        </p:nvGraphicFramePr>
        <p:xfrm>
          <a:off x="683568" y="5244591"/>
          <a:ext cx="8229600" cy="912637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2637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itchFamily="18" charset="0"/>
                        <a:buNone/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Hai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kề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bù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kề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bù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 pitchFamily="18" charset="0"/>
                        <a:buNone/>
                      </a:pP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Hai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kề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đo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180</a:t>
                      </a:r>
                      <a:r>
                        <a:rPr lang="en-US" sz="2800" baseline="300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280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n>
                          <a:noFill/>
                        </a:ln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-3979"/>
                <a:ext cx="9144000" cy="96847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Chủ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GÓC</a:t>
                </a:r>
              </a:p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Tiết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20 §4.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𝒙𝑶𝒚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𝒚𝑶𝒛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3979"/>
                <a:ext cx="9144000" cy="968470"/>
              </a:xfrm>
              <a:prstGeom prst="rect">
                <a:avLst/>
              </a:prstGeom>
              <a:blipFill rotWithShape="0">
                <a:blip r:embed="rId2"/>
                <a:stretch>
                  <a:fillRect t="-6289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38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6975540" y="4203456"/>
            <a:ext cx="2255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4639" y="2303466"/>
            <a:ext cx="2619698" cy="1776496"/>
            <a:chOff x="-37037" y="1240965"/>
            <a:chExt cx="2619698" cy="177649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23528" y="1310833"/>
              <a:ext cx="432048" cy="155725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755576" y="1298327"/>
              <a:ext cx="792088" cy="15697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755051" y="1312841"/>
              <a:ext cx="1708581" cy="156975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09469" y="2555796"/>
              <a:ext cx="445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-37037" y="1296319"/>
              <a:ext cx="445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50021" y="1240965"/>
              <a:ext cx="445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37079" y="1471797"/>
              <a:ext cx="445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</p:grp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078" name="Group 3077"/>
          <p:cNvGrpSpPr/>
          <p:nvPr/>
        </p:nvGrpSpPr>
        <p:grpSpPr>
          <a:xfrm>
            <a:off x="365943" y="4560890"/>
            <a:ext cx="3081598" cy="1714590"/>
            <a:chOff x="3074578" y="1303529"/>
            <a:chExt cx="3081598" cy="171459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419377" y="1427584"/>
              <a:ext cx="447814" cy="14477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867191" y="1553195"/>
              <a:ext cx="1496897" cy="1322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3866666" y="2130335"/>
              <a:ext cx="2289510" cy="7594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391006" y="2556454"/>
              <a:ext cx="445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074578" y="1303529"/>
              <a:ext cx="445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785899" y="1351121"/>
              <a:ext cx="445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572820" y="1808160"/>
              <a:ext cx="445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t</a:t>
              </a:r>
            </a:p>
          </p:txBody>
        </p:sp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5309877"/>
                </p:ext>
              </p:extLst>
            </p:nvPr>
          </p:nvGraphicFramePr>
          <p:xfrm>
            <a:off x="4285870" y="2428144"/>
            <a:ext cx="3810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3" name="Equation" r:id="rId3" imgW="253670" imgH="177569" progId="Equation.DSMT4">
                    <p:embed/>
                  </p:oleObj>
                </mc:Choice>
                <mc:Fallback>
                  <p:oleObj name="Equation" r:id="rId3" imgW="253670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5870" y="2428144"/>
                          <a:ext cx="3810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8176425"/>
                </p:ext>
              </p:extLst>
            </p:nvPr>
          </p:nvGraphicFramePr>
          <p:xfrm>
            <a:off x="3808216" y="2349056"/>
            <a:ext cx="3810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4" name="Equation" r:id="rId5" imgW="253800" imgH="177480" progId="Equation.DSMT4">
                    <p:embed/>
                  </p:oleObj>
                </mc:Choice>
                <mc:Fallback>
                  <p:oleObj name="Equation" r:id="rId5" imgW="2538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8216" y="2349056"/>
                          <a:ext cx="3810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84" name="Group 3083"/>
          <p:cNvGrpSpPr/>
          <p:nvPr/>
        </p:nvGrpSpPr>
        <p:grpSpPr>
          <a:xfrm>
            <a:off x="4920242" y="2038289"/>
            <a:ext cx="2870808" cy="2979310"/>
            <a:chOff x="2587511" y="961000"/>
            <a:chExt cx="2870808" cy="2979310"/>
          </a:xfrm>
        </p:grpSpPr>
        <p:grpSp>
          <p:nvGrpSpPr>
            <p:cNvPr id="3082" name="Group 3081"/>
            <p:cNvGrpSpPr/>
            <p:nvPr/>
          </p:nvGrpSpPr>
          <p:grpSpPr>
            <a:xfrm>
              <a:off x="2587511" y="1282097"/>
              <a:ext cx="1584701" cy="1934748"/>
              <a:chOff x="1127123" y="3324669"/>
              <a:chExt cx="1584701" cy="1934748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1487688" y="3394537"/>
                <a:ext cx="432048" cy="15572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1919736" y="3382031"/>
                <a:ext cx="792088" cy="156975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1890730" y="4797752"/>
                <a:ext cx="445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127123" y="3380023"/>
                <a:ext cx="445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214181" y="3324669"/>
                <a:ext cx="445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</a:p>
            </p:txBody>
          </p:sp>
          <p:graphicFrame>
            <p:nvGraphicFramePr>
              <p:cNvPr id="81" name="Object 8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9430615"/>
                  </p:ext>
                </p:extLst>
              </p:nvPr>
            </p:nvGraphicFramePr>
            <p:xfrm>
              <a:off x="1793116" y="4310280"/>
              <a:ext cx="381000" cy="266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85" name="Equation" r:id="rId7" imgW="253800" imgH="177480" progId="Equation.DSMT4">
                      <p:embed/>
                    </p:oleObj>
                  </mc:Choice>
                  <mc:Fallback>
                    <p:oleObj name="Equation" r:id="rId7" imgW="253800" imgH="177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3116" y="4310280"/>
                            <a:ext cx="381000" cy="2667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083" name="Group 3082"/>
            <p:cNvGrpSpPr/>
            <p:nvPr/>
          </p:nvGrpSpPr>
          <p:grpSpPr>
            <a:xfrm>
              <a:off x="3924280" y="961000"/>
              <a:ext cx="1534039" cy="2979310"/>
              <a:chOff x="2893945" y="3137093"/>
              <a:chExt cx="1534039" cy="2979310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3249440" y="3324669"/>
                <a:ext cx="1178544" cy="1291773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3191039" y="5654738"/>
                <a:ext cx="445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m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3262140" y="4616442"/>
                <a:ext cx="352952" cy="149166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aphicFrame>
            <p:nvGraphicFramePr>
              <p:cNvPr id="86" name="Object 8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6241051"/>
                  </p:ext>
                </p:extLst>
              </p:nvPr>
            </p:nvGraphicFramePr>
            <p:xfrm>
              <a:off x="3399527" y="4576980"/>
              <a:ext cx="476250" cy="247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86" name="Equation" r:id="rId9" imgW="317160" imgH="164880" progId="Equation.DSMT4">
                      <p:embed/>
                    </p:oleObj>
                  </mc:Choice>
                  <mc:Fallback>
                    <p:oleObj name="Equation" r:id="rId9" imgW="317160" imgH="164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99527" y="4576980"/>
                            <a:ext cx="476250" cy="2476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7" name="TextBox 86"/>
              <p:cNvSpPr txBox="1"/>
              <p:nvPr/>
            </p:nvSpPr>
            <p:spPr>
              <a:xfrm>
                <a:off x="2893945" y="4328458"/>
                <a:ext cx="445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3982402" y="3137093"/>
                <a:ext cx="4455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z</a:t>
                </a:r>
              </a:p>
            </p:txBody>
          </p:sp>
        </p:grpSp>
      </p:grpSp>
      <p:sp>
        <p:nvSpPr>
          <p:cNvPr id="92" name="TextBox 91"/>
          <p:cNvSpPr txBox="1"/>
          <p:nvPr/>
        </p:nvSpPr>
        <p:spPr>
          <a:xfrm>
            <a:off x="257095" y="6230179"/>
            <a:ext cx="250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527708" y="3687035"/>
            <a:ext cx="2255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145331" y="6264222"/>
            <a:ext cx="2255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3091" name="Group 3090"/>
          <p:cNvGrpSpPr/>
          <p:nvPr/>
        </p:nvGrpSpPr>
        <p:grpSpPr>
          <a:xfrm>
            <a:off x="4758167" y="5080655"/>
            <a:ext cx="4032448" cy="1275808"/>
            <a:chOff x="4475376" y="4876117"/>
            <a:chExt cx="4032448" cy="1275808"/>
          </a:xfrm>
        </p:grpSpPr>
        <p:sp>
          <p:nvSpPr>
            <p:cNvPr id="21" name="TextBox 20"/>
            <p:cNvSpPr txBox="1"/>
            <p:nvPr/>
          </p:nvSpPr>
          <p:spPr>
            <a:xfrm>
              <a:off x="6328809" y="5690260"/>
              <a:ext cx="445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  <p:graphicFrame>
          <p:nvGraphicFramePr>
            <p:cNvPr id="3077" name="Object 30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8131198"/>
                </p:ext>
              </p:extLst>
            </p:nvPr>
          </p:nvGraphicFramePr>
          <p:xfrm>
            <a:off x="6248174" y="5413619"/>
            <a:ext cx="47625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7" name="Equation" r:id="rId11" imgW="317160" imgH="177480" progId="Equation.DSMT4">
                    <p:embed/>
                  </p:oleObj>
                </mc:Choice>
                <mc:Fallback>
                  <p:oleObj name="Equation" r:id="rId11" imgW="317160" imgH="17748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174" y="5413619"/>
                          <a:ext cx="47625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88" name="Straight Connector 3087"/>
            <p:cNvCxnSpPr/>
            <p:nvPr/>
          </p:nvCxnSpPr>
          <p:spPr>
            <a:xfrm>
              <a:off x="4475376" y="5728591"/>
              <a:ext cx="403244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90" name="Straight Connector 3089"/>
            <p:cNvCxnSpPr/>
            <p:nvPr/>
          </p:nvCxnSpPr>
          <p:spPr>
            <a:xfrm flipV="1">
              <a:off x="6491600" y="5205837"/>
              <a:ext cx="1746364" cy="5227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101" name="Object 10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1450973"/>
                </p:ext>
              </p:extLst>
            </p:nvPr>
          </p:nvGraphicFramePr>
          <p:xfrm>
            <a:off x="7194456" y="5497612"/>
            <a:ext cx="3810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8" name="Equation" r:id="rId13" imgW="253800" imgH="177480" progId="Equation.DSMT4">
                    <p:embed/>
                  </p:oleObj>
                </mc:Choice>
                <mc:Fallback>
                  <p:oleObj name="Equation" r:id="rId13" imgW="2538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4456" y="5497612"/>
                          <a:ext cx="3810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TextBox 101"/>
            <p:cNvSpPr txBox="1"/>
            <p:nvPr/>
          </p:nvSpPr>
          <p:spPr>
            <a:xfrm>
              <a:off x="4510165" y="5690260"/>
              <a:ext cx="445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84412" y="4876117"/>
              <a:ext cx="445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8035808" y="5690260"/>
              <a:ext cx="4455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0" y="-144656"/>
                <a:ext cx="9144000" cy="96847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Chủ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đề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: GÓC</a:t>
                </a:r>
              </a:p>
              <a:p>
                <a:pPr algn="ctr"/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Tiết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20 §4.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𝒙𝑶𝒚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𝒚𝑶𝒛</m:t>
                        </m:r>
                      </m:e>
                    </m:acc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  <a:cs typeface="Times New Roman" pitchFamily="18" charset="0"/>
                      </a:rPr>
                      <m:t>= 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itchFamily="18" charset="0"/>
                          </a:rPr>
                          <m:t>𝒙𝑶𝒛</m:t>
                        </m:r>
                      </m:e>
                    </m:acc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44656"/>
                <a:ext cx="9144000" cy="968470"/>
              </a:xfrm>
              <a:prstGeom prst="rect">
                <a:avLst/>
              </a:prstGeom>
              <a:blipFill rotWithShape="0">
                <a:blip r:embed="rId15"/>
                <a:stretch>
                  <a:fillRect t="-6289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-1" y="971584"/>
            <a:ext cx="8790615" cy="1143000"/>
          </a:xfrm>
        </p:spPr>
        <p:txBody>
          <a:bodyPr/>
          <a:lstStyle/>
          <a:p>
            <a:pPr algn="l"/>
            <a:r>
              <a:rPr lang="en-US" sz="28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7761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92" grpId="0"/>
      <p:bldP spid="94" grpId="0"/>
      <p:bldP spid="96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12066</TotalTime>
  <Words>977</Words>
  <Application>Microsoft Office PowerPoint</Application>
  <PresentationFormat>On-screen Show (4:3)</PresentationFormat>
  <Paragraphs>178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.VnTime</vt:lpstr>
      <vt:lpstr>Arial</vt:lpstr>
      <vt:lpstr>Calibri</vt:lpstr>
      <vt:lpstr>Cambria Math</vt:lpstr>
      <vt:lpstr>Symbol</vt:lpstr>
      <vt:lpstr>Times New Roman</vt:lpstr>
      <vt:lpstr>VNI-Disney</vt:lpstr>
      <vt:lpstr>VNI-Times</vt:lpstr>
      <vt:lpstr>VNI-Whimsy</vt:lpstr>
      <vt:lpstr>Wingdings</vt:lpstr>
      <vt:lpstr>Diseño predeterminado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2: Cho các hình vẽ sau, hãy chỉ ra mối quan hệ giữa các cặp góc trong từng hình: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ở nhà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HUE</cp:lastModifiedBy>
  <cp:revision>837</cp:revision>
  <dcterms:created xsi:type="dcterms:W3CDTF">2010-05-23T14:28:12Z</dcterms:created>
  <dcterms:modified xsi:type="dcterms:W3CDTF">2021-02-22T13:54:13Z</dcterms:modified>
</cp:coreProperties>
</file>